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2" r:id="rId1"/>
  </p:sldMasterIdLst>
  <p:notesMasterIdLst>
    <p:notesMasterId r:id="rId57"/>
  </p:notesMasterIdLst>
  <p:handoutMasterIdLst>
    <p:handoutMasterId r:id="rId58"/>
  </p:handoutMasterIdLst>
  <p:sldIdLst>
    <p:sldId id="429" r:id="rId2"/>
    <p:sldId id="431" r:id="rId3"/>
    <p:sldId id="568" r:id="rId4"/>
    <p:sldId id="506" r:id="rId5"/>
    <p:sldId id="424" r:id="rId6"/>
    <p:sldId id="292" r:id="rId7"/>
    <p:sldId id="486" r:id="rId8"/>
    <p:sldId id="578" r:id="rId9"/>
    <p:sldId id="455" r:id="rId10"/>
    <p:sldId id="447" r:id="rId11"/>
    <p:sldId id="450" r:id="rId12"/>
    <p:sldId id="448" r:id="rId13"/>
    <p:sldId id="445" r:id="rId14"/>
    <p:sldId id="451" r:id="rId15"/>
    <p:sldId id="522" r:id="rId16"/>
    <p:sldId id="527" r:id="rId17"/>
    <p:sldId id="479" r:id="rId18"/>
    <p:sldId id="497" r:id="rId19"/>
    <p:sldId id="498" r:id="rId20"/>
    <p:sldId id="579" r:id="rId21"/>
    <p:sldId id="504" r:id="rId22"/>
    <p:sldId id="502" r:id="rId23"/>
    <p:sldId id="503" r:id="rId24"/>
    <p:sldId id="519" r:id="rId25"/>
    <p:sldId id="396" r:id="rId26"/>
    <p:sldId id="467" r:id="rId27"/>
    <p:sldId id="428" r:id="rId28"/>
    <p:sldId id="488" r:id="rId29"/>
    <p:sldId id="580" r:id="rId30"/>
    <p:sldId id="524" r:id="rId31"/>
    <p:sldId id="581" r:id="rId32"/>
    <p:sldId id="489" r:id="rId33"/>
    <p:sldId id="582" r:id="rId34"/>
    <p:sldId id="473" r:id="rId35"/>
    <p:sldId id="477" r:id="rId36"/>
    <p:sldId id="478" r:id="rId37"/>
    <p:sldId id="496" r:id="rId38"/>
    <p:sldId id="1170" r:id="rId39"/>
    <p:sldId id="505" r:id="rId40"/>
    <p:sldId id="525" r:id="rId41"/>
    <p:sldId id="1171" r:id="rId42"/>
    <p:sldId id="1172" r:id="rId43"/>
    <p:sldId id="1173" r:id="rId44"/>
    <p:sldId id="507" r:id="rId45"/>
    <p:sldId id="510" r:id="rId46"/>
    <p:sldId id="565" r:id="rId47"/>
    <p:sldId id="398" r:id="rId48"/>
    <p:sldId id="388" r:id="rId49"/>
    <p:sldId id="302" r:id="rId50"/>
    <p:sldId id="397" r:id="rId51"/>
    <p:sldId id="437" r:id="rId52"/>
    <p:sldId id="399" r:id="rId53"/>
    <p:sldId id="400" r:id="rId54"/>
    <p:sldId id="344" r:id="rId55"/>
    <p:sldId id="325" r:id="rId56"/>
  </p:sldIdLst>
  <p:sldSz cx="9156700" cy="6870700"/>
  <p:notesSz cx="7315200" cy="96012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1pPr>
    <a:lvl2pPr marL="457200"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2pPr>
    <a:lvl3pPr marL="914400"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3pPr>
    <a:lvl4pPr marL="1371600"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4pPr>
    <a:lvl5pPr marL="1828800"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5pPr>
    <a:lvl6pPr marL="2286000" algn="l" defTabSz="914400" rtl="0" eaLnBrk="1" latinLnBrk="0" hangingPunct="1">
      <a:defRPr sz="500" kern="1200">
        <a:solidFill>
          <a:schemeClr val="tx1"/>
        </a:solidFill>
        <a:latin typeface="Comic Sans MS" charset="0"/>
        <a:ea typeface="ＭＳ Ｐゴシック" charset="-128"/>
        <a:cs typeface="+mn-cs"/>
      </a:defRPr>
    </a:lvl6pPr>
    <a:lvl7pPr marL="2743200" algn="l" defTabSz="914400" rtl="0" eaLnBrk="1" latinLnBrk="0" hangingPunct="1">
      <a:defRPr sz="500" kern="1200">
        <a:solidFill>
          <a:schemeClr val="tx1"/>
        </a:solidFill>
        <a:latin typeface="Comic Sans MS" charset="0"/>
        <a:ea typeface="ＭＳ Ｐゴシック" charset="-128"/>
        <a:cs typeface="+mn-cs"/>
      </a:defRPr>
    </a:lvl7pPr>
    <a:lvl8pPr marL="3200400" algn="l" defTabSz="914400" rtl="0" eaLnBrk="1" latinLnBrk="0" hangingPunct="1">
      <a:defRPr sz="500" kern="1200">
        <a:solidFill>
          <a:schemeClr val="tx1"/>
        </a:solidFill>
        <a:latin typeface="Comic Sans MS" charset="0"/>
        <a:ea typeface="ＭＳ Ｐゴシック" charset="-128"/>
        <a:cs typeface="+mn-cs"/>
      </a:defRPr>
    </a:lvl8pPr>
    <a:lvl9pPr marL="3657600" algn="l" defTabSz="914400" rtl="0" eaLnBrk="1" latinLnBrk="0" hangingPunct="1">
      <a:defRPr sz="500" kern="1200">
        <a:solidFill>
          <a:schemeClr val="tx1"/>
        </a:solidFill>
        <a:latin typeface="Comic Sans MS" charset="0"/>
        <a:ea typeface="ＭＳ Ｐゴシック" charset="-128"/>
        <a:cs typeface="+mn-cs"/>
      </a:defRPr>
    </a:lvl9pPr>
  </p:defaultTextStyle>
  <p:extLst>
    <p:ext uri="{EFAFB233-063F-42B5-8137-9DF3F51BA10A}">
      <p15:sldGuideLst xmlns:p15="http://schemas.microsoft.com/office/powerpoint/2012/main">
        <p15:guide id="1" orient="horz" pos="2164">
          <p15:clr>
            <a:srgbClr val="A4A3A4"/>
          </p15:clr>
        </p15:guide>
        <p15:guide id="2" pos="2884">
          <p15:clr>
            <a:srgbClr val="A4A3A4"/>
          </p15:clr>
        </p15:guide>
      </p15:sldGuideLst>
    </p:ext>
    <p:ext uri="{2D200454-40CA-4A62-9FC3-DE9A4176ACB9}">
      <p15:notesGuideLst xmlns:p15="http://schemas.microsoft.com/office/powerpoint/2012/main">
        <p15:guide id="1" orient="horz" pos="3024">
          <p15:clr>
            <a:srgbClr val="A4A3A4"/>
          </p15:clr>
        </p15:guide>
        <p15:guide id="2" pos="230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useTimings="0">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6BF69"/>
    <a:srgbClr val="618FFD"/>
    <a:srgbClr val="C1CEFF"/>
    <a:srgbClr val="99FF66"/>
    <a:srgbClr val="A4A4A4"/>
    <a:srgbClr val="E6E6E6"/>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07"/>
    <p:restoredTop sz="93649"/>
  </p:normalViewPr>
  <p:slideViewPr>
    <p:cSldViewPr>
      <p:cViewPr varScale="1">
        <p:scale>
          <a:sx n="131" d="100"/>
          <a:sy n="131" d="100"/>
        </p:scale>
        <p:origin x="1968" y="184"/>
      </p:cViewPr>
      <p:guideLst>
        <p:guide orient="horz" pos="2164"/>
        <p:guide pos="28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288"/>
    </p:cViewPr>
  </p:sorterViewPr>
  <p:notesViewPr>
    <p:cSldViewPr>
      <p:cViewPr varScale="1">
        <p:scale>
          <a:sx n="57" d="100"/>
          <a:sy n="57" d="100"/>
        </p:scale>
        <p:origin x="-1668" y="-90"/>
      </p:cViewPr>
      <p:guideLst>
        <p:guide orient="horz" pos="3024"/>
        <p:guide pos="230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image" Target="../media/image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3260725" y="9148763"/>
            <a:ext cx="7747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33" tIns="46014" rIns="92033" bIns="46014">
            <a:spAutoFit/>
          </a:bodyPr>
          <a:lstStyle>
            <a:lvl1pPr defTabSz="906463">
              <a:defRPr sz="500">
                <a:solidFill>
                  <a:schemeClr val="tx1"/>
                </a:solidFill>
                <a:latin typeface="Comic Sans MS" charset="0"/>
                <a:ea typeface="ＭＳ Ｐゴシック" charset="-128"/>
              </a:defRPr>
            </a:lvl1pPr>
            <a:lvl2pPr marL="742950" indent="-285750" defTabSz="906463">
              <a:defRPr sz="500">
                <a:solidFill>
                  <a:schemeClr val="tx1"/>
                </a:solidFill>
                <a:latin typeface="Comic Sans MS" charset="0"/>
                <a:ea typeface="ＭＳ Ｐゴシック" charset="-128"/>
              </a:defRPr>
            </a:lvl2pPr>
            <a:lvl3pPr marL="1143000" indent="-228600" defTabSz="906463">
              <a:defRPr sz="500">
                <a:solidFill>
                  <a:schemeClr val="tx1"/>
                </a:solidFill>
                <a:latin typeface="Comic Sans MS" charset="0"/>
                <a:ea typeface="ＭＳ Ｐゴシック" charset="-128"/>
              </a:defRPr>
            </a:lvl3pPr>
            <a:lvl4pPr marL="1600200" indent="-228600" defTabSz="906463">
              <a:defRPr sz="500">
                <a:solidFill>
                  <a:schemeClr val="tx1"/>
                </a:solidFill>
                <a:latin typeface="Comic Sans MS" charset="0"/>
                <a:ea typeface="ＭＳ Ｐゴシック" charset="-128"/>
              </a:defRPr>
            </a:lvl4pPr>
            <a:lvl5pPr marL="2057400" indent="-228600" defTabSz="906463">
              <a:defRPr sz="500">
                <a:solidFill>
                  <a:schemeClr val="tx1"/>
                </a:solidFill>
                <a:latin typeface="Comic Sans MS"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9pPr>
          </a:lstStyle>
          <a:p>
            <a:pPr>
              <a:lnSpc>
                <a:spcPct val="90000"/>
              </a:lnSpc>
            </a:pPr>
            <a:r>
              <a:rPr lang="en-US" altLang="x-none" sz="1200">
                <a:latin typeface="Arial" charset="0"/>
              </a:rPr>
              <a:t>Page </a:t>
            </a:r>
            <a:fld id="{F436417C-AEBC-1A46-86E9-36AA96F5A6D4}" type="slidenum">
              <a:rPr lang="en-US" altLang="x-none" sz="1200">
                <a:latin typeface="Arial" charset="0"/>
              </a:rPr>
              <a:pPr>
                <a:lnSpc>
                  <a:spcPct val="90000"/>
                </a:lnSpc>
              </a:pPr>
              <a:t>‹#›</a:t>
            </a:fld>
            <a:endParaRPr lang="en-US" altLang="x-none" sz="1200">
              <a:latin typeface="Arial"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6313" y="4562475"/>
            <a:ext cx="5362575" cy="4319588"/>
          </a:xfrm>
          <a:prstGeom prst="rect">
            <a:avLst/>
          </a:prstGeom>
          <a:noFill/>
          <a:ln w="12700">
            <a:noFill/>
            <a:miter lim="800000"/>
            <a:headEnd/>
            <a:tailEnd/>
          </a:ln>
          <a:effectLst/>
        </p:spPr>
        <p:txBody>
          <a:bodyPr vert="horz" wrap="square" lIns="96960" tIns="47659" rIns="96960" bIns="47659" numCol="1" anchor="t" anchorCtr="0" compatLnSpc="1">
            <a:prstTxWarp prst="textNoShape">
              <a:avLst/>
            </a:prstTxWarp>
          </a:bodyPr>
          <a:lstStyle/>
          <a:p>
            <a:pPr lvl="0"/>
            <a:r>
              <a:rPr lang="en-US" noProof="0"/>
              <a:t>Body Text</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16387" name="Rectangle 3"/>
          <p:cNvSpPr>
            <a:spLocks noChangeArrowheads="1"/>
          </p:cNvSpPr>
          <p:nvPr/>
        </p:nvSpPr>
        <p:spPr bwMode="auto">
          <a:xfrm>
            <a:off x="3260725" y="9148763"/>
            <a:ext cx="7747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33" tIns="46014" rIns="92033" bIns="46014">
            <a:spAutoFit/>
          </a:bodyPr>
          <a:lstStyle>
            <a:lvl1pPr defTabSz="906463">
              <a:defRPr sz="500">
                <a:solidFill>
                  <a:schemeClr val="tx1"/>
                </a:solidFill>
                <a:latin typeface="Comic Sans MS" charset="0"/>
                <a:ea typeface="ＭＳ Ｐゴシック" charset="-128"/>
              </a:defRPr>
            </a:lvl1pPr>
            <a:lvl2pPr marL="742950" indent="-285750" defTabSz="906463">
              <a:defRPr sz="500">
                <a:solidFill>
                  <a:schemeClr val="tx1"/>
                </a:solidFill>
                <a:latin typeface="Comic Sans MS" charset="0"/>
                <a:ea typeface="ＭＳ Ｐゴシック" charset="-128"/>
              </a:defRPr>
            </a:lvl2pPr>
            <a:lvl3pPr marL="1143000" indent="-228600" defTabSz="906463">
              <a:defRPr sz="500">
                <a:solidFill>
                  <a:schemeClr val="tx1"/>
                </a:solidFill>
                <a:latin typeface="Comic Sans MS" charset="0"/>
                <a:ea typeface="ＭＳ Ｐゴシック" charset="-128"/>
              </a:defRPr>
            </a:lvl3pPr>
            <a:lvl4pPr marL="1600200" indent="-228600" defTabSz="906463">
              <a:defRPr sz="500">
                <a:solidFill>
                  <a:schemeClr val="tx1"/>
                </a:solidFill>
                <a:latin typeface="Comic Sans MS" charset="0"/>
                <a:ea typeface="ＭＳ Ｐゴシック" charset="-128"/>
              </a:defRPr>
            </a:lvl4pPr>
            <a:lvl5pPr marL="2057400" indent="-228600" defTabSz="906463">
              <a:defRPr sz="500">
                <a:solidFill>
                  <a:schemeClr val="tx1"/>
                </a:solidFill>
                <a:latin typeface="Comic Sans MS"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9pPr>
          </a:lstStyle>
          <a:p>
            <a:pPr>
              <a:lnSpc>
                <a:spcPct val="90000"/>
              </a:lnSpc>
            </a:pPr>
            <a:r>
              <a:rPr lang="en-US" altLang="x-none" sz="1200">
                <a:latin typeface="Arial" charset="0"/>
              </a:rPr>
              <a:t>Page </a:t>
            </a:r>
            <a:fld id="{EEF71606-7471-9C4C-BDFD-163B6CAAD4D6}" type="slidenum">
              <a:rPr lang="en-US" altLang="x-none" sz="1200">
                <a:latin typeface="Arial" charset="0"/>
              </a:rPr>
              <a:pPr>
                <a:lnSpc>
                  <a:spcPct val="90000"/>
                </a:lnSpc>
              </a:pPr>
              <a:t>‹#›</a:t>
            </a:fld>
            <a:endParaRPr lang="en-US" altLang="x-none" sz="1200">
              <a:latin typeface="Arial" charset="0"/>
            </a:endParaRPr>
          </a:p>
        </p:txBody>
      </p:sp>
      <p:sp>
        <p:nvSpPr>
          <p:cNvPr id="16388" name="Rectangle 4"/>
          <p:cNvSpPr>
            <a:spLocks noGrp="1" noRot="1" noChangeAspect="1" noChangeArrowheads="1" noTextEdit="1"/>
          </p:cNvSpPr>
          <p:nvPr>
            <p:ph type="sldImg" idx="2"/>
          </p:nvPr>
        </p:nvSpPr>
        <p:spPr bwMode="auto">
          <a:xfrm>
            <a:off x="1304925" y="752475"/>
            <a:ext cx="4722813" cy="3543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Tree>
  </p:cSld>
  <p:clrMap bg1="lt1" tx1="dk1" bg2="lt2" tx2="dk2" accent1="accent1" accent2="accent2" accent3="accent3" accent4="accent4" accent5="accent5" accent6="accent6" hlink="hlink" folHlink="folHlink"/>
  <p:notesStyle>
    <a:lvl1pPr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ＭＳ Ｐゴシック" charset="0"/>
      </a:defRPr>
    </a:lvl1pPr>
    <a:lvl2pPr marL="742950" indent="-285750"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mn-cs"/>
      </a:defRPr>
    </a:lvl2pPr>
    <a:lvl3pPr marL="1143000" indent="-228600"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mn-cs"/>
      </a:defRPr>
    </a:lvl3pPr>
    <a:lvl4pPr marL="1600200" indent="-228600"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mn-cs"/>
      </a:defRPr>
    </a:lvl4pPr>
    <a:lvl5pPr marL="2057400" indent="-228600"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ndex.php?title=Clos_network&amp;action=edit&amp;section=2"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Clos_network#cite_note-4" TargetMode="External"/><Relationship Id="rId5" Type="http://schemas.openxmlformats.org/officeDocument/2006/relationships/hyperlink" Target="https://en.wikipedia.org/wiki/Hall's_marriage_theorem" TargetMode="External"/><Relationship Id="rId4" Type="http://schemas.openxmlformats.org/officeDocument/2006/relationships/hyperlink" Target="https://en.wikipedia.org/wiki/Clos_network#cite_note-3"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ChangeArrowheads="1" noTextEdit="1"/>
          </p:cNvSpPr>
          <p:nvPr>
            <p:ph type="sldImg"/>
          </p:nvPr>
        </p:nvSpPr>
        <p:spPr>
          <a:ln/>
        </p:spPr>
      </p:sp>
      <p:sp>
        <p:nvSpPr>
          <p:cNvPr id="184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a:ln/>
        </p:spPr>
      </p:sp>
      <p:sp>
        <p:nvSpPr>
          <p:cNvPr id="901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983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86734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a:ln/>
        </p:spPr>
      </p:sp>
      <p:sp>
        <p:nvSpPr>
          <p:cNvPr id="942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779559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881815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a:ln/>
        </p:spPr>
      </p:sp>
      <p:sp>
        <p:nvSpPr>
          <p:cNvPr id="9830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12424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Rot="1" noChangeAspect="1" noChangeArrowheads="1" noTextEdit="1"/>
          </p:cNvSpPr>
          <p:nvPr>
            <p:ph type="sldImg"/>
          </p:nvPr>
        </p:nvSpPr>
        <p:spPr>
          <a:ln/>
        </p:spPr>
      </p:sp>
      <p:sp>
        <p:nvSpPr>
          <p:cNvPr id="1003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503567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Rot="1" noChangeAspect="1" noChangeArrowheads="1" noTextEdit="1"/>
          </p:cNvSpPr>
          <p:nvPr>
            <p:ph type="sldImg"/>
          </p:nvPr>
        </p:nvSpPr>
        <p:spPr>
          <a:ln/>
        </p:spPr>
      </p:sp>
      <p:sp>
        <p:nvSpPr>
          <p:cNvPr id="1024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721102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Rot="1" noChangeAspect="1" noChangeArrowheads="1" noTextEdit="1"/>
          </p:cNvSpPr>
          <p:nvPr>
            <p:ph type="sldImg"/>
          </p:nvPr>
        </p:nvSpPr>
        <p:spPr>
          <a:ln/>
        </p:spPr>
      </p:sp>
      <p:sp>
        <p:nvSpPr>
          <p:cNvPr id="1044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http://www.cse.wustl.edu/~jain/cse570-13/ftp/m_03dct.pdf</a:t>
            </a:r>
          </a:p>
        </p:txBody>
      </p:sp>
    </p:spTree>
    <p:extLst>
      <p:ext uri="{BB962C8B-B14F-4D97-AF65-F5344CB8AC3E}">
        <p14:creationId xmlns:p14="http://schemas.microsoft.com/office/powerpoint/2010/main" val="291076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Rot="1" noChangeAspect="1" noChangeArrowheads="1" noTextEdit="1"/>
          </p:cNvSpPr>
          <p:nvPr>
            <p:ph type="sldImg"/>
          </p:nvPr>
        </p:nvSpPr>
        <p:spPr>
          <a:ln/>
        </p:spPr>
      </p:sp>
      <p:sp>
        <p:nvSpPr>
          <p:cNvPr id="1064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sz="1200" b="1" i="0" kern="1200" dirty="0">
                <a:solidFill>
                  <a:schemeClr val="tx1"/>
                </a:solidFill>
                <a:effectLst/>
                <a:latin typeface="Arial" charset="0"/>
                <a:ea typeface="ＭＳ Ｐゴシック" charset="0"/>
                <a:cs typeface="ＭＳ Ｐゴシック" charset="0"/>
              </a:rPr>
              <a:t>Strict-sense </a:t>
            </a:r>
            <a:r>
              <a:rPr lang="en-US" sz="1200" b="1" i="0" kern="1200" dirty="0" err="1">
                <a:solidFill>
                  <a:schemeClr val="tx1"/>
                </a:solidFill>
                <a:effectLst/>
                <a:latin typeface="Arial" charset="0"/>
                <a:ea typeface="ＭＳ Ｐゴシック" charset="0"/>
                <a:cs typeface="ＭＳ Ｐゴシック" charset="0"/>
              </a:rPr>
              <a:t>nonblocking</a:t>
            </a:r>
            <a:r>
              <a:rPr lang="en-US" sz="1200" b="1" i="0" kern="1200" dirty="0">
                <a:solidFill>
                  <a:schemeClr val="tx1"/>
                </a:solidFill>
                <a:effectLst/>
                <a:latin typeface="Arial" charset="0"/>
                <a:ea typeface="ＭＳ Ｐゴシック" charset="0"/>
                <a:cs typeface="ＭＳ Ｐゴシック" charset="0"/>
              </a:rPr>
              <a:t> Clos networks (</a:t>
            </a:r>
            <a:r>
              <a:rPr lang="en-US" sz="1200" b="1" i="1" kern="1200" dirty="0">
                <a:solidFill>
                  <a:schemeClr val="tx1"/>
                </a:solidFill>
                <a:effectLst/>
                <a:latin typeface="Arial" charset="0"/>
                <a:ea typeface="ＭＳ Ｐゴシック" charset="0"/>
                <a:cs typeface="ＭＳ Ｐゴシック" charset="0"/>
              </a:rPr>
              <a:t>m</a:t>
            </a:r>
            <a:r>
              <a:rPr lang="en-US" sz="1200" b="1" i="0" kern="1200" dirty="0">
                <a:solidFill>
                  <a:schemeClr val="tx1"/>
                </a:solidFill>
                <a:effectLst/>
                <a:latin typeface="Arial" charset="0"/>
                <a:ea typeface="ＭＳ Ｐゴシック" charset="0"/>
                <a:cs typeface="ＭＳ Ｐゴシック" charset="0"/>
              </a:rPr>
              <a:t> ≥ 2</a:t>
            </a:r>
            <a:r>
              <a:rPr lang="en-US" sz="1200" b="1" i="1" kern="1200" dirty="0">
                <a:solidFill>
                  <a:schemeClr val="tx1"/>
                </a:solidFill>
                <a:effectLst/>
                <a:latin typeface="Arial" charset="0"/>
                <a:ea typeface="ＭＳ Ｐゴシック" charset="0"/>
                <a:cs typeface="ＭＳ Ｐゴシック" charset="0"/>
              </a:rPr>
              <a:t>n</a:t>
            </a:r>
            <a:r>
              <a:rPr lang="en-US" sz="1200" b="1" i="0" kern="1200" dirty="0">
                <a:solidFill>
                  <a:schemeClr val="tx1"/>
                </a:solidFill>
                <a:effectLst/>
                <a:latin typeface="Arial" charset="0"/>
                <a:ea typeface="ＭＳ Ｐゴシック" charset="0"/>
                <a:cs typeface="ＭＳ Ｐゴシック" charset="0"/>
              </a:rPr>
              <a:t>−1): the original 1953 Clos result</a:t>
            </a:r>
            <a:r>
              <a:rPr lang="en-US" sz="1200" b="0" i="0" kern="1200" dirty="0">
                <a:solidFill>
                  <a:schemeClr val="tx1"/>
                </a:solidFill>
                <a:effectLst/>
                <a:latin typeface="Arial" charset="0"/>
                <a:ea typeface="ＭＳ Ｐゴシック" charset="0"/>
                <a:cs typeface="ＭＳ Ｐゴシック" charset="0"/>
              </a:rPr>
              <a:t>[</a:t>
            </a:r>
            <a:r>
              <a:rPr lang="en-US" sz="1200" b="0" i="0" u="none" strike="noStrike" kern="1200" dirty="0">
                <a:solidFill>
                  <a:schemeClr val="tx1"/>
                </a:solidFill>
                <a:effectLst/>
                <a:latin typeface="Arial" charset="0"/>
                <a:ea typeface="ＭＳ Ｐゴシック" charset="0"/>
                <a:cs typeface="ＭＳ Ｐゴシック" charset="0"/>
                <a:hlinkClick r:id="rId3" tooltip="Edit section: Strict-sense nonblocking Clos networks (m ≥ 2n−1): the original 1953 Clos result"/>
              </a:rPr>
              <a:t>edit</a:t>
            </a:r>
            <a:r>
              <a:rPr lang="en-US" sz="1200" b="0" i="0" kern="1200" dirty="0">
                <a:solidFill>
                  <a:schemeClr val="tx1"/>
                </a:solidFill>
                <a:effectLst/>
                <a:latin typeface="Arial" charset="0"/>
                <a:ea typeface="ＭＳ Ｐゴシック" charset="0"/>
                <a:cs typeface="ＭＳ Ｐゴシック" charset="0"/>
              </a:rPr>
              <a:t>]</a:t>
            </a:r>
            <a:endParaRPr lang="en-US" sz="1200" b="1" i="0" kern="1200" dirty="0">
              <a:solidFill>
                <a:schemeClr val="tx1"/>
              </a:solidFill>
              <a:effectLst/>
              <a:latin typeface="Arial" charset="0"/>
              <a:ea typeface="ＭＳ Ｐゴシック" charset="0"/>
              <a:cs typeface="ＭＳ Ｐゴシック" charset="0"/>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the Clos network is </a:t>
            </a:r>
            <a:r>
              <a:rPr lang="en-US" sz="1200" b="0" i="1" kern="1200" dirty="0">
                <a:solidFill>
                  <a:schemeClr val="tx1"/>
                </a:solidFill>
                <a:effectLst/>
                <a:latin typeface="Arial" charset="0"/>
                <a:ea typeface="ＭＳ Ｐゴシック" charset="0"/>
                <a:cs typeface="ＭＳ Ｐゴシック" charset="0"/>
              </a:rPr>
              <a:t>strict-sense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a:t>
            </a:r>
            <a:r>
              <a:rPr lang="en-US" sz="1200" b="0" i="1" kern="1200" dirty="0">
                <a:solidFill>
                  <a:schemeClr val="tx1"/>
                </a:solidFill>
                <a:effectLst/>
                <a:latin typeface="Arial" charset="0"/>
                <a:ea typeface="ＭＳ Ｐゴシック" charset="0"/>
                <a:cs typeface="ＭＳ Ｐゴシック" charset="0"/>
              </a:rPr>
              <a:t>without having to re-arrange existing calls</a:t>
            </a:r>
            <a:r>
              <a:rPr lang="en-US" sz="1200" b="0" i="0" kern="1200" dirty="0">
                <a:solidFill>
                  <a:schemeClr val="tx1"/>
                </a:solidFill>
                <a:effectLst/>
                <a:latin typeface="Arial" charset="0"/>
                <a:ea typeface="ＭＳ Ｐゴシック" charset="0"/>
                <a:cs typeface="ＭＳ Ｐゴシック" charset="0"/>
              </a:rPr>
              <a:t>. This is the result which formed the basis of </a:t>
            </a:r>
            <a:r>
              <a:rPr lang="en-US" sz="1200" b="0" i="0" kern="1200" dirty="0" err="1">
                <a:solidFill>
                  <a:schemeClr val="tx1"/>
                </a:solidFill>
                <a:effectLst/>
                <a:latin typeface="Arial" charset="0"/>
                <a:ea typeface="ＭＳ Ｐゴシック" charset="0"/>
                <a:cs typeface="ＭＳ Ｐゴシック" charset="0"/>
              </a:rPr>
              <a:t>Clos's</a:t>
            </a:r>
            <a:r>
              <a:rPr lang="en-US" sz="1200" b="0" i="0" kern="1200" dirty="0">
                <a:solidFill>
                  <a:schemeClr val="tx1"/>
                </a:solidFill>
                <a:effectLst/>
                <a:latin typeface="Arial" charset="0"/>
                <a:ea typeface="ＭＳ Ｐゴシック" charset="0"/>
                <a:cs typeface="ＭＳ Ｐゴシック" charset="0"/>
              </a:rPr>
              <a:t> classic 1953 paper. Assume that there is a free terminal on the input of an ingress switch, and this has to be connected to a free terminal on a particular egress switch. In the worst case,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ingress switch in question, and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egress switch in question. Assume, also in the worst case, that each of these calls passes through a different middle-stage switch. Hence in the worst case,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−2 of the middle stage switches are unable to carry the new call. Therefore, to ensure strict-sense </a:t>
            </a:r>
            <a:r>
              <a:rPr lang="en-US" sz="1200" b="0" i="0"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operation, another middle stage switch is required, making a total of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a:t>
            </a:r>
          </a:p>
          <a:p>
            <a:endParaRPr lang="en-US" altLang="x-none" dirty="0">
              <a:ea typeface="ＭＳ Ｐゴシック" charset="-128"/>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the Clos network is </a:t>
            </a:r>
            <a:r>
              <a:rPr lang="en-US" sz="1200" b="0" i="1" kern="1200" dirty="0" err="1">
                <a:solidFill>
                  <a:schemeClr val="tx1"/>
                </a:solidFill>
                <a:effectLst/>
                <a:latin typeface="Arial" charset="0"/>
                <a:ea typeface="ＭＳ Ｐゴシック" charset="0"/>
                <a:cs typeface="ＭＳ Ｐゴシック" charset="0"/>
              </a:rPr>
              <a:t>rearrangeably</a:t>
            </a:r>
            <a:r>
              <a:rPr lang="en-US" sz="1200" b="0" i="1" kern="1200" dirty="0">
                <a:solidFill>
                  <a:schemeClr val="tx1"/>
                </a:solidFill>
                <a:effectLst/>
                <a:latin typeface="Arial" charset="0"/>
                <a:ea typeface="ＭＳ Ｐゴシック" charset="0"/>
                <a:cs typeface="ＭＳ Ｐゴシック" charset="0"/>
              </a:rPr>
              <a:t>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but for this to take place, existing calls may have to be rearranged by assigning them to different </a:t>
            </a:r>
            <a:r>
              <a:rPr lang="en-US" sz="1200" b="0" i="0" kern="1200" dirty="0" err="1">
                <a:solidFill>
                  <a:schemeClr val="tx1"/>
                </a:solidFill>
                <a:effectLst/>
                <a:latin typeface="Arial" charset="0"/>
                <a:ea typeface="ＭＳ Ｐゴシック" charset="0"/>
                <a:cs typeface="ＭＳ Ｐゴシック" charset="0"/>
              </a:rPr>
              <a:t>centre</a:t>
            </a:r>
            <a:r>
              <a:rPr lang="en-US" sz="1200" b="0" i="0" kern="1200" dirty="0">
                <a:solidFill>
                  <a:schemeClr val="tx1"/>
                </a:solidFill>
                <a:effectLst/>
                <a:latin typeface="Arial" charset="0"/>
                <a:ea typeface="ＭＳ Ｐゴシック" charset="0"/>
                <a:cs typeface="ＭＳ Ｐゴシック" charset="0"/>
              </a:rPr>
              <a:t> stage switches in the Clos network.</a:t>
            </a:r>
            <a:r>
              <a:rPr lang="en-US" sz="1200" b="0" i="0" u="none" strike="noStrike" kern="1200" baseline="30000" dirty="0">
                <a:solidFill>
                  <a:schemeClr val="tx1"/>
                </a:solidFill>
                <a:effectLst/>
                <a:latin typeface="Arial" charset="0"/>
                <a:ea typeface="ＭＳ Ｐゴシック" charset="0"/>
                <a:cs typeface="ＭＳ Ｐゴシック" charset="0"/>
                <a:hlinkClick r:id="rId4"/>
              </a:rPr>
              <a:t>[3]</a:t>
            </a:r>
            <a:r>
              <a:rPr lang="en-US" sz="1200" b="0" i="0" kern="1200" dirty="0">
                <a:solidFill>
                  <a:schemeClr val="tx1"/>
                </a:solidFill>
                <a:effectLst/>
                <a:latin typeface="Arial" charset="0"/>
                <a:ea typeface="ＭＳ Ｐゴシック" charset="0"/>
                <a:cs typeface="ＭＳ Ｐゴシック" charset="0"/>
              </a:rPr>
              <a:t> To prove this, it is sufficient to consider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with the Clos network fully </a:t>
            </a:r>
            <a:r>
              <a:rPr lang="en-US" sz="1200" b="0" i="0" kern="1200" dirty="0" err="1">
                <a:solidFill>
                  <a:schemeClr val="tx1"/>
                </a:solidFill>
                <a:effectLst/>
                <a:latin typeface="Arial" charset="0"/>
                <a:ea typeface="ＭＳ Ｐゴシック" charset="0"/>
                <a:cs typeface="ＭＳ Ｐゴシック" charset="0"/>
              </a:rPr>
              <a:t>utilised</a:t>
            </a:r>
            <a:r>
              <a:rPr lang="en-US" sz="1200" b="0" i="0" kern="1200" dirty="0">
                <a:solidFill>
                  <a:schemeClr val="tx1"/>
                </a:solidFill>
                <a:effectLst/>
                <a:latin typeface="Arial" charset="0"/>
                <a:ea typeface="ＭＳ Ｐゴシック" charset="0"/>
                <a:cs typeface="ＭＳ Ｐゴシック" charset="0"/>
              </a:rPr>
              <a:t>; that is,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in progress. The proof shows how any permutation of these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input terminals onto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output terminals may be broken down into smaller permutations which may each be implemented by the individual crossbar switches in a Clos network with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a:t>
            </a:r>
          </a:p>
          <a:p>
            <a:r>
              <a:rPr lang="en-US" sz="1200" b="0" i="0" kern="1200" dirty="0">
                <a:solidFill>
                  <a:schemeClr val="tx1"/>
                </a:solidFill>
                <a:effectLst/>
                <a:latin typeface="Arial" charset="0"/>
                <a:ea typeface="ＭＳ Ｐゴシック" charset="0"/>
                <a:cs typeface="ＭＳ Ｐゴシック" charset="0"/>
              </a:rPr>
              <a:t>The proof uses </a:t>
            </a:r>
            <a:r>
              <a:rPr lang="en-US" sz="1200" b="0" i="0" u="none" strike="noStrike" kern="1200" dirty="0">
                <a:solidFill>
                  <a:schemeClr val="tx1"/>
                </a:solidFill>
                <a:effectLst/>
                <a:latin typeface="Arial" charset="0"/>
                <a:ea typeface="ＭＳ Ｐゴシック" charset="0"/>
                <a:cs typeface="ＭＳ Ｐゴシック" charset="0"/>
                <a:hlinkClick r:id="rId5" tooltip="Hall's marriage theorem"/>
              </a:rPr>
              <a:t>Hall's marriage theorem</a:t>
            </a:r>
            <a:r>
              <a:rPr lang="en-US" sz="1200" b="0" i="0" u="none" strike="noStrike" kern="1200" baseline="30000" dirty="0">
                <a:solidFill>
                  <a:schemeClr val="tx1"/>
                </a:solidFill>
                <a:effectLst/>
                <a:latin typeface="Arial" charset="0"/>
                <a:ea typeface="ＭＳ Ｐゴシック" charset="0"/>
                <a:cs typeface="ＭＳ Ｐゴシック" charset="0"/>
                <a:hlinkClick r:id="rId6"/>
              </a:rPr>
              <a:t>[4]</a:t>
            </a:r>
            <a:r>
              <a:rPr lang="en-US" sz="1200" b="0" i="0" kern="1200" dirty="0">
                <a:solidFill>
                  <a:schemeClr val="tx1"/>
                </a:solidFill>
                <a:effectLst/>
                <a:latin typeface="Arial" charset="0"/>
                <a:ea typeface="ＭＳ Ｐゴシック" charset="0"/>
                <a:cs typeface="ＭＳ Ｐゴシック" charset="0"/>
              </a:rPr>
              <a:t> which is given this name because it is often explained as follows. Suppose there are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boys and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girls. The theorem states that if every subset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(for each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such that 0 ≤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between them know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or more girls, then each boy can be paired off with a girl that he knows. It is obvious that this is a necessary condition for pairing to take place; what is surprising is that it is sufficient.</a:t>
            </a:r>
          </a:p>
          <a:p>
            <a:r>
              <a:rPr lang="en-US" sz="1200" b="0" i="0" kern="1200" dirty="0">
                <a:solidFill>
                  <a:schemeClr val="tx1"/>
                </a:solidFill>
                <a:effectLst/>
                <a:latin typeface="Arial" charset="0"/>
                <a:ea typeface="ＭＳ Ｐゴシック" charset="0"/>
                <a:cs typeface="ＭＳ Ｐゴシック" charset="0"/>
              </a:rPr>
              <a:t>In the context of a Clos network, each boy represents an ingress switch, and each girl represents an egress switch. A boy is said to know a girl if the corresponding ingress and egress switches carry the same call. Each 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must know at least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girls because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ingress switches are carrying </a:t>
            </a:r>
            <a:r>
              <a:rPr lang="en-US" sz="1200" b="0" i="1" kern="1200" dirty="0" err="1">
                <a:solidFill>
                  <a:schemeClr val="tx1"/>
                </a:solidFill>
                <a:effectLst/>
                <a:latin typeface="Arial" charset="0"/>
                <a:ea typeface="ＭＳ Ｐゴシック" charset="0"/>
                <a:cs typeface="ＭＳ Ｐゴシック" charset="0"/>
              </a:rPr>
              <a:t>k</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and these cannot be carried by less than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egress switches. Hence each ingress switch can be paired off with an egress switch that carries the same call, via a one-to-one mapping. These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calls can be carried by one middle-stage switch. If this middle-stage switch is now removed from the Clos network,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is reduced by 1, and we are left with a smaller Clos network. The process then repeats itself until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1, and every call is assigned to a middle-stage switch.</a:t>
            </a:r>
          </a:p>
          <a:p>
            <a:endParaRPr lang="x-none" altLang="x-none" dirty="0">
              <a:ea typeface="ＭＳ Ｐゴシック" charset="-128"/>
            </a:endParaRPr>
          </a:p>
        </p:txBody>
      </p:sp>
    </p:spTree>
    <p:extLst>
      <p:ext uri="{BB962C8B-B14F-4D97-AF65-F5344CB8AC3E}">
        <p14:creationId xmlns:p14="http://schemas.microsoft.com/office/powerpoint/2010/main" val="1053944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Rot="1" noChangeAspect="1" noChangeArrowheads="1" noTextEdit="1"/>
          </p:cNvSpPr>
          <p:nvPr>
            <p:ph type="sldImg"/>
          </p:nvPr>
        </p:nvSpPr>
        <p:spPr>
          <a:ln/>
        </p:spPr>
      </p:sp>
      <p:sp>
        <p:nvSpPr>
          <p:cNvPr id="1085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K^3/4</a:t>
            </a:r>
          </a:p>
          <a:p>
            <a:pPr marL="0" marR="0" indent="0" algn="l" defTabSz="904875" rtl="0" eaLnBrk="0" fontAlgn="base" latinLnBrk="0" hangingPunct="0">
              <a:lnSpc>
                <a:spcPct val="90000"/>
              </a:lnSpc>
              <a:spcBef>
                <a:spcPct val="40000"/>
              </a:spcBef>
              <a:spcAft>
                <a:spcPct val="0"/>
              </a:spcAft>
              <a:buClrTx/>
              <a:buSzTx/>
              <a:buFontTx/>
              <a:buNone/>
              <a:tabLst/>
              <a:defRPr/>
            </a:pPr>
            <a:endParaRPr lang="en-US" altLang="x-none" dirty="0">
              <a:ea typeface="ＭＳ Ｐゴシック" charset="-128"/>
            </a:endParaRPr>
          </a:p>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http://</a:t>
            </a:r>
            <a:r>
              <a:rPr lang="en-US" altLang="x-none" dirty="0" err="1">
                <a:ea typeface="ＭＳ Ｐゴシック" charset="-128"/>
              </a:rPr>
              <a:t>www.fiber</a:t>
            </a:r>
            <a:r>
              <a:rPr lang="en-US" altLang="x-none" dirty="0">
                <a:ea typeface="ＭＳ Ｐゴシック" charset="-128"/>
              </a:rPr>
              <a:t>-optic-</a:t>
            </a:r>
            <a:r>
              <a:rPr lang="en-US" altLang="x-none" dirty="0" err="1">
                <a:ea typeface="ＭＳ Ｐゴシック" charset="-128"/>
              </a:rPr>
              <a:t>tutorial.com</a:t>
            </a:r>
            <a:r>
              <a:rPr lang="en-US" altLang="x-none" dirty="0">
                <a:ea typeface="ＭＳ Ｐゴシック" charset="-128"/>
              </a:rPr>
              <a:t>/100g-switch-price-and-configuration.html</a:t>
            </a:r>
          </a:p>
          <a:p>
            <a:endParaRPr lang="en-US" altLang="x-none" dirty="0">
              <a:ea typeface="ＭＳ Ｐゴシック" charset="-128"/>
            </a:endParaRPr>
          </a:p>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a:p>
            <a:endParaRPr lang="en-US" altLang="x-none" dirty="0">
              <a:ea typeface="ＭＳ Ｐゴシック" charset="-128"/>
            </a:endParaRPr>
          </a:p>
        </p:txBody>
      </p:sp>
    </p:spTree>
    <p:extLst>
      <p:ext uri="{BB962C8B-B14F-4D97-AF65-F5344CB8AC3E}">
        <p14:creationId xmlns:p14="http://schemas.microsoft.com/office/powerpoint/2010/main" val="4224308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Rot="1" noChangeAspect="1" noChangeArrowheads="1" noTextEdit="1"/>
          </p:cNvSpPr>
          <p:nvPr>
            <p:ph type="sldImg"/>
          </p:nvPr>
        </p:nvSpPr>
        <p:spPr>
          <a:ln/>
        </p:spPr>
      </p:sp>
      <p:sp>
        <p:nvSpPr>
          <p:cNvPr id="1105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p:txBody>
      </p:sp>
    </p:spTree>
    <p:extLst>
      <p:ext uri="{BB962C8B-B14F-4D97-AF65-F5344CB8AC3E}">
        <p14:creationId xmlns:p14="http://schemas.microsoft.com/office/powerpoint/2010/main" val="2701024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Rot="1" noChangeAspect="1" noChangeArrowheads="1" noTextEdit="1"/>
          </p:cNvSpPr>
          <p:nvPr>
            <p:ph type="sldImg"/>
          </p:nvPr>
        </p:nvSpPr>
        <p:spPr>
          <a:ln/>
        </p:spPr>
      </p:sp>
      <p:sp>
        <p:nvSpPr>
          <p:cNvPr id="1126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474199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Rot="1" noChangeAspect="1" noChangeArrowheads="1" noTextEdit="1"/>
          </p:cNvSpPr>
          <p:nvPr>
            <p:ph type="sldImg"/>
          </p:nvPr>
        </p:nvSpPr>
        <p:spPr>
          <a:ln/>
        </p:spPr>
      </p:sp>
      <p:sp>
        <p:nvSpPr>
          <p:cNvPr id="1146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3192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Rot="1" noChangeAspect="1" noChangeArrowheads="1" noTextEdit="1"/>
          </p:cNvSpPr>
          <p:nvPr>
            <p:ph type="sldImg"/>
          </p:nvPr>
        </p:nvSpPr>
        <p:spPr>
          <a:ln/>
        </p:spPr>
      </p:sp>
      <p:sp>
        <p:nvSpPr>
          <p:cNvPr id="1187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4084373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Rot="1" noChangeAspect="1" noChangeArrowheads="1" noTextEdit="1"/>
          </p:cNvSpPr>
          <p:nvPr>
            <p:ph type="sldImg"/>
          </p:nvPr>
        </p:nvSpPr>
        <p:spPr>
          <a:ln/>
        </p:spPr>
      </p:sp>
      <p:sp>
        <p:nvSpPr>
          <p:cNvPr id="1208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232008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Rot="1" noChangeAspect="1" noChangeArrowheads="1" noTextEdit="1"/>
          </p:cNvSpPr>
          <p:nvPr>
            <p:ph type="sldImg"/>
          </p:nvPr>
        </p:nvSpPr>
        <p:spPr>
          <a:ln/>
        </p:spPr>
      </p:sp>
      <p:sp>
        <p:nvSpPr>
          <p:cNvPr id="1228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626293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Rot="1" noChangeAspect="1" noChangeArrowheads="1" noTextEdit="1"/>
          </p:cNvSpPr>
          <p:nvPr>
            <p:ph type="sldImg"/>
          </p:nvPr>
        </p:nvSpPr>
        <p:spPr>
          <a:ln/>
        </p:spPr>
      </p:sp>
      <p:sp>
        <p:nvSpPr>
          <p:cNvPr id="1249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81988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Rot="1" noChangeAspect="1" noChangeArrowheads="1" noTextEdit="1"/>
          </p:cNvSpPr>
          <p:nvPr>
            <p:ph type="sldImg"/>
          </p:nvPr>
        </p:nvSpPr>
        <p:spPr>
          <a:ln/>
        </p:spPr>
      </p:sp>
      <p:sp>
        <p:nvSpPr>
          <p:cNvPr id="1269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787679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Rot="1" noChangeAspect="1" noChangeArrowheads="1" noTextEdit="1"/>
          </p:cNvSpPr>
          <p:nvPr>
            <p:ph type="sldImg"/>
          </p:nvPr>
        </p:nvSpPr>
        <p:spPr>
          <a:ln/>
        </p:spPr>
      </p:sp>
      <p:sp>
        <p:nvSpPr>
          <p:cNvPr id="1290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4032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a:ln/>
        </p:spPr>
      </p:sp>
      <p:sp>
        <p:nvSpPr>
          <p:cNvPr id="13107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http://www.cisco.com/en/US/solutions/collateral/ns341/ns525/ns537/ns705/ns827/white_paper_c11-481360.pdf</a:t>
            </a:r>
          </a:p>
        </p:txBody>
      </p:sp>
    </p:spTree>
    <p:extLst>
      <p:ext uri="{BB962C8B-B14F-4D97-AF65-F5344CB8AC3E}">
        <p14:creationId xmlns:p14="http://schemas.microsoft.com/office/powerpoint/2010/main" val="1567520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noChangeArrowheads="1" noTextEdit="1"/>
          </p:cNvSpPr>
          <p:nvPr>
            <p:ph type="sldImg"/>
          </p:nvPr>
        </p:nvSpPr>
        <p:spPr>
          <a:ln/>
        </p:spPr>
      </p:sp>
      <p:sp>
        <p:nvSpPr>
          <p:cNvPr id="225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12520152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noTextEdit="1"/>
          </p:cNvSpPr>
          <p:nvPr>
            <p:ph type="sldImg"/>
          </p:nvPr>
        </p:nvSpPr>
        <p:spPr>
          <a:ln/>
        </p:spPr>
      </p:sp>
      <p:sp>
        <p:nvSpPr>
          <p:cNvPr id="13312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493939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Rot="1" noChangeAspect="1" noChangeArrowheads="1" noTextEdit="1"/>
          </p:cNvSpPr>
          <p:nvPr>
            <p:ph type="sldImg"/>
          </p:nvPr>
        </p:nvSpPr>
        <p:spPr>
          <a:ln/>
        </p:spPr>
      </p:sp>
      <p:sp>
        <p:nvSpPr>
          <p:cNvPr id="1351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866634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noTextEdit="1"/>
          </p:cNvSpPr>
          <p:nvPr>
            <p:ph type="sldImg"/>
          </p:nvPr>
        </p:nvSpPr>
        <p:spPr>
          <a:ln/>
        </p:spPr>
      </p:sp>
      <p:sp>
        <p:nvSpPr>
          <p:cNvPr id="13721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789117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a:ln/>
        </p:spPr>
      </p:sp>
      <p:sp>
        <p:nvSpPr>
          <p:cNvPr id="1392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www.comscore.com</a:t>
            </a:r>
            <a:r>
              <a:rPr lang="en-US" altLang="x-none" dirty="0">
                <a:ea typeface="ＭＳ Ｐゴシック" charset="-128"/>
              </a:rPr>
              <a:t>/Insights/</a:t>
            </a:r>
            <a:r>
              <a:rPr lang="en-US" altLang="x-none" dirty="0" err="1">
                <a:ea typeface="ＭＳ Ｐゴシック" charset="-128"/>
              </a:rPr>
              <a:t>Press_Releases</a:t>
            </a:r>
            <a:r>
              <a:rPr lang="en-US" altLang="x-none" dirty="0">
                <a:ea typeface="ＭＳ Ｐゴシック" charset="-128"/>
              </a:rPr>
              <a:t>/2013/8/comScore_Media_Metrix_Ranks_Top_50_U.S._Web_Properties_for_July_2013</a:t>
            </a:r>
          </a:p>
        </p:txBody>
      </p:sp>
    </p:spTree>
    <p:extLst>
      <p:ext uri="{BB962C8B-B14F-4D97-AF65-F5344CB8AC3E}">
        <p14:creationId xmlns:p14="http://schemas.microsoft.com/office/powerpoint/2010/main" val="1215037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968881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3A497B2-0396-804C-894A-2E76B4171F56}" type="slidenum">
              <a:rPr lang="en-US" altLang="en-US" sz="1200">
                <a:solidFill>
                  <a:srgbClr val="000000"/>
                </a:solidFill>
              </a:rPr>
              <a:pPr/>
              <a:t>40</a:t>
            </a:fld>
            <a:endParaRPr lang="en-US" altLang="en-US" sz="1200">
              <a:solidFill>
                <a:srgbClr val="000000"/>
              </a:solidFill>
            </a:endParaRPr>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3367753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fld id="{34196E13-B118-A64E-A446-3168BD90C324}" type="slidenum">
              <a:rPr lang="en-US" altLang="x-none" sz="1200">
                <a:solidFill>
                  <a:srgbClr val="000000"/>
                </a:solidFill>
                <a:latin typeface="Comic Sans MS" charset="0"/>
              </a:rPr>
              <a:pPr algn="r"/>
              <a:t>41</a:t>
            </a:fld>
            <a:endParaRPr lang="en-US" altLang="x-none" sz="1200">
              <a:solidFill>
                <a:srgbClr val="000000"/>
              </a:solidFill>
              <a:latin typeface="Comic Sans MS" charset="0"/>
            </a:endParaRPr>
          </a:p>
        </p:txBody>
      </p:sp>
      <p:sp>
        <p:nvSpPr>
          <p:cNvPr id="143362" name="Rectangle 2"/>
          <p:cNvSpPr>
            <a:spLocks noGrp="1" noRot="1" noChangeAspect="1" noChangeArrowheads="1" noTextEdit="1"/>
          </p:cNvSpPr>
          <p:nvPr>
            <p:ph type="sldImg"/>
          </p:nvPr>
        </p:nvSpPr>
        <p:spPr>
          <a:xfrm>
            <a:off x="1258888" y="720725"/>
            <a:ext cx="4797425" cy="3600450"/>
          </a:xfrm>
          <a:ln/>
        </p:spPr>
      </p:sp>
      <p:sp>
        <p:nvSpPr>
          <p:cNvPr id="1433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0986122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p:cNvSpPr>
          <p:nvPr>
            <p:ph type="sldImg"/>
          </p:nvPr>
        </p:nvSpPr>
        <p:spPr>
          <a:ln/>
        </p:spPr>
      </p:sp>
      <p:sp>
        <p:nvSpPr>
          <p:cNvPr id="1454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x-none">
                <a:ea typeface="ＭＳ Ｐゴシック" charset="-128"/>
              </a:rPr>
              <a:t>Every increase of 20 ms in latency leads to 1% drop in click-through rate</a:t>
            </a:r>
            <a:br>
              <a:rPr lang="en-US" altLang="x-none">
                <a:ea typeface="ＭＳ Ｐゴシック" charset="-128"/>
              </a:rPr>
            </a:br>
            <a:endParaRPr lang="en-US" altLang="x-none">
              <a:ea typeface="ＭＳ Ｐゴシック" charset="-128"/>
            </a:endParaRPr>
          </a:p>
          <a:p>
            <a:r>
              <a:rPr lang="en-US" altLang="x-none">
                <a:ea typeface="ＭＳ Ｐゴシック" charset="-128"/>
              </a:rPr>
              <a:t>E-commerce abandonment zone: </a:t>
            </a:r>
          </a:p>
          <a:p>
            <a:pPr lvl="1"/>
            <a:r>
              <a:rPr lang="en-US" altLang="x-none">
                <a:ea typeface="ＭＳ Ｐゴシック" charset="-128"/>
              </a:rPr>
              <a:t>33% users will abandon a site takes longer than 4 sec [Jupiter]</a:t>
            </a:r>
          </a:p>
          <a:p>
            <a:endParaRPr lang="en-US" altLang="x-none">
              <a:ea typeface="ＭＳ Ｐゴシック" charset="-128"/>
            </a:endParaRPr>
          </a:p>
        </p:txBody>
      </p:sp>
      <p:sp>
        <p:nvSpPr>
          <p:cNvPr id="145411"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C48BD6C-B0B7-0C4A-9CA0-6AE66FA45B37}" type="slidenum">
              <a:rPr lang="en-US" altLang="x-none"/>
              <a:pPr/>
              <a:t>42</a:t>
            </a:fld>
            <a:endParaRPr lang="en-US" altLang="x-none"/>
          </a:p>
        </p:txBody>
      </p:sp>
    </p:spTree>
    <p:extLst>
      <p:ext uri="{BB962C8B-B14F-4D97-AF65-F5344CB8AC3E}">
        <p14:creationId xmlns:p14="http://schemas.microsoft.com/office/powerpoint/2010/main" val="13438812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Rot="1" noChangeAspect="1" noChangeArrowheads="1" noTextEdit="1"/>
          </p:cNvSpPr>
          <p:nvPr>
            <p:ph type="sldImg"/>
          </p:nvPr>
        </p:nvSpPr>
        <p:spPr>
          <a:ln/>
        </p:spPr>
      </p:sp>
      <p:sp>
        <p:nvSpPr>
          <p:cNvPr id="1474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3525117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Rot="1" noChangeAspect="1" noChangeArrowheads="1" noTextEdit="1"/>
          </p:cNvSpPr>
          <p:nvPr>
            <p:ph type="sldImg"/>
          </p:nvPr>
        </p:nvSpPr>
        <p:spPr>
          <a:ln/>
        </p:spPr>
      </p:sp>
      <p:sp>
        <p:nvSpPr>
          <p:cNvPr id="14950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72641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ChangeArrowheads="1" noTextEdit="1"/>
          </p:cNvSpPr>
          <p:nvPr>
            <p:ph type="sldImg"/>
          </p:nvPr>
        </p:nvSpPr>
        <p:spPr>
          <a:ln/>
        </p:spPr>
      </p:sp>
      <p:sp>
        <p:nvSpPr>
          <p:cNvPr id="245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32653147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noTextEdit="1"/>
          </p:cNvSpPr>
          <p:nvPr>
            <p:ph type="sldImg"/>
          </p:nvPr>
        </p:nvSpPr>
        <p:spPr>
          <a:ln/>
        </p:spPr>
      </p:sp>
      <p:sp>
        <p:nvSpPr>
          <p:cNvPr id="15155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917638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noChangeArrowheads="1" noTextEdit="1"/>
          </p:cNvSpPr>
          <p:nvPr>
            <p:ph type="sldImg"/>
          </p:nvPr>
        </p:nvSpPr>
        <p:spPr>
          <a:ln/>
        </p:spPr>
      </p:sp>
      <p:sp>
        <p:nvSpPr>
          <p:cNvPr id="266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1356640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ln/>
        </p:spPr>
      </p:sp>
      <p:sp>
        <p:nvSpPr>
          <p:cNvPr id="307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ln/>
        </p:spPr>
      </p:sp>
      <p:sp>
        <p:nvSpPr>
          <p:cNvPr id="327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xfrm>
            <a:off x="1227138" y="712788"/>
            <a:ext cx="4854575" cy="3643312"/>
          </a:xfrm>
          <a:ln/>
        </p:spPr>
      </p:sp>
      <p:sp>
        <p:nvSpPr>
          <p:cNvPr id="34818" name="Rectangle 3"/>
          <p:cNvSpPr>
            <a:spLocks noGrp="1" noChangeArrowheads="1"/>
          </p:cNvSpPr>
          <p:nvPr>
            <p:ph type="body" idx="1"/>
          </p:nvPr>
        </p:nvSpPr>
        <p:spPr>
          <a:xfrm>
            <a:off x="965200" y="4595813"/>
            <a:ext cx="5373688" cy="427831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6305" tIns="48156" rIns="96305" bIns="48156"/>
          <a:lstStyle/>
          <a:p>
            <a:endParaRPr lang="x-none" altLang="x-none">
              <a:latin typeface="Arial" charset="0"/>
              <a:ea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a:ln/>
        </p:spPr>
      </p:sp>
      <p:sp>
        <p:nvSpPr>
          <p:cNvPr id="3686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a:ln/>
        </p:spPr>
      </p:sp>
      <p:sp>
        <p:nvSpPr>
          <p:cNvPr id="3891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Arial" charset="0"/>
                <a:ea typeface="ＭＳ Ｐゴシック" charset="-128"/>
              </a:rPr>
              <a:t>http://www.classicrotaryphones.com/new-england-operators2_big.jpg</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ln/>
        </p:spPr>
      </p:sp>
      <p:sp>
        <p:nvSpPr>
          <p:cNvPr id="450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Rot="1" noChangeAspect="1" noChangeArrowheads="1" noTextEdit="1"/>
          </p:cNvSpPr>
          <p:nvPr>
            <p:ph type="sldImg"/>
          </p:nvPr>
        </p:nvSpPr>
        <p:spPr>
          <a:ln/>
        </p:spPr>
      </p:sp>
      <p:sp>
        <p:nvSpPr>
          <p:cNvPr id="7987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7604661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xfrm>
            <a:off x="1227138" y="712788"/>
            <a:ext cx="4854575" cy="3643312"/>
          </a:xfrm>
          <a:ln/>
        </p:spPr>
      </p:sp>
      <p:sp>
        <p:nvSpPr>
          <p:cNvPr id="47106" name="Rectangle 3"/>
          <p:cNvSpPr>
            <a:spLocks noGrp="1" noChangeArrowheads="1"/>
          </p:cNvSpPr>
          <p:nvPr>
            <p:ph type="body" idx="1"/>
          </p:nvPr>
        </p:nvSpPr>
        <p:spPr>
          <a:xfrm>
            <a:off x="965200" y="4595813"/>
            <a:ext cx="5373688" cy="427831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6305" tIns="48156" rIns="96305" bIns="48156"/>
          <a:lstStyle/>
          <a:p>
            <a:endParaRPr lang="x-none" altLang="x-none">
              <a:latin typeface="Arial" charset="0"/>
              <a:ea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Rot="1" noChangeAspect="1" noChangeArrowheads="1" noTextEdit="1"/>
          </p:cNvSpPr>
          <p:nvPr>
            <p:ph type="sldImg"/>
          </p:nvPr>
        </p:nvSpPr>
        <p:spPr>
          <a:ln/>
        </p:spPr>
      </p:sp>
      <p:sp>
        <p:nvSpPr>
          <p:cNvPr id="819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28275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a:ln/>
        </p:spPr>
      </p:sp>
      <p:sp>
        <p:nvSpPr>
          <p:cNvPr id="8397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the common form of gigabit Ethernet (1Gbit/s) runs over relatively economical category 5e, category 6, or augmented category 6 unshielded twisted-pair copper cabling but only to 300 ft (91 m). However, 1Gbit/s ethernet over fiber can easily reach tens of miles.</a:t>
            </a:r>
          </a:p>
          <a:p>
            <a:endParaRPr lang="en-US" altLang="x-none">
              <a:ea typeface="ＭＳ Ｐゴシック" charset="-128"/>
            </a:endParaRPr>
          </a:p>
        </p:txBody>
      </p:sp>
    </p:spTree>
    <p:extLst>
      <p:ext uri="{BB962C8B-B14F-4D97-AF65-F5344CB8AC3E}">
        <p14:creationId xmlns:p14="http://schemas.microsoft.com/office/powerpoint/2010/main" val="4021610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r>
              <a:rPr lang="en-US" dirty="0"/>
              <a:t>Average US:</a:t>
            </a:r>
          </a:p>
          <a:p>
            <a:pPr marL="171450" indent="-171450">
              <a:buFontTx/>
              <a:buChar char="-"/>
              <a:defRPr/>
            </a:pPr>
            <a:r>
              <a:rPr lang="en-US" dirty="0"/>
              <a:t>down: 5.8 </a:t>
            </a:r>
            <a:r>
              <a:rPr lang="en-US" dirty="0" err="1"/>
              <a:t>MBps</a:t>
            </a:r>
            <a:endParaRPr lang="en-US" dirty="0"/>
          </a:p>
          <a:p>
            <a:pPr marL="171450" indent="-171450">
              <a:buFontTx/>
              <a:buChar char="-"/>
              <a:defRPr/>
            </a:pPr>
            <a:r>
              <a:rPr lang="en-US" dirty="0"/>
              <a:t>Up: 1.2 Mbps</a:t>
            </a:r>
          </a:p>
          <a:p>
            <a:pPr marL="171450" indent="-171450">
              <a:buFontTx/>
              <a:buChar char="-"/>
              <a:defRPr/>
            </a:pPr>
            <a:endParaRPr lang="en-US" dirty="0"/>
          </a:p>
          <a:p>
            <a:pPr>
              <a:defRPr/>
            </a:pPr>
            <a:r>
              <a:rPr lang="en-US" dirty="0"/>
              <a:t>Google fiber:</a:t>
            </a:r>
          </a:p>
          <a:p>
            <a:pPr>
              <a:defRPr/>
            </a:pPr>
            <a:r>
              <a:rPr lang="en-US" dirty="0"/>
              <a:t>Cost: $300/customer</a:t>
            </a:r>
          </a:p>
          <a:p>
            <a:pPr>
              <a:defRPr/>
            </a:pPr>
            <a:r>
              <a:rPr lang="en-US" dirty="0"/>
              <a:t>http://</a:t>
            </a:r>
            <a:r>
              <a:rPr lang="en-US" dirty="0" err="1"/>
              <a:t>en.wikipedia.org</a:t>
            </a:r>
            <a:r>
              <a:rPr lang="en-US" dirty="0"/>
              <a:t>/wiki/</a:t>
            </a:r>
            <a:r>
              <a:rPr lang="en-US" dirty="0" err="1"/>
              <a:t>Fiber_to_the_x</a:t>
            </a:r>
            <a:endParaRPr lang="en-US" dirty="0"/>
          </a:p>
          <a:p>
            <a:pPr>
              <a:defRPr/>
            </a:pPr>
            <a:r>
              <a:rPr lang="en-US" dirty="0"/>
              <a:t>http://</a:t>
            </a:r>
            <a:r>
              <a:rPr lang="en-US" dirty="0" err="1"/>
              <a:t>www.telecompetitor.com</a:t>
            </a:r>
            <a:r>
              <a:rPr lang="en-US" dirty="0"/>
              <a:t>/google-ftth-invades-texas-with-austin-the-next-stop-for-google-fiber/</a:t>
            </a:r>
          </a:p>
          <a:p>
            <a:pPr>
              <a:defRPr/>
            </a:pPr>
            <a:r>
              <a:rPr lang="en-US" dirty="0"/>
              <a:t>http://</a:t>
            </a:r>
            <a:r>
              <a:rPr lang="en-US" dirty="0" err="1"/>
              <a:t>www.youtube.com</a:t>
            </a:r>
            <a:r>
              <a:rPr lang="en-US" dirty="0"/>
              <a:t>/</a:t>
            </a:r>
            <a:r>
              <a:rPr lang="en-US" dirty="0" err="1"/>
              <a:t>watch?v</a:t>
            </a:r>
            <a:r>
              <a:rPr lang="en-US" dirty="0"/>
              <a:t>=6uZVqPuq81c</a:t>
            </a:r>
          </a:p>
          <a:p>
            <a:pPr>
              <a:defRPr/>
            </a:pPr>
            <a:endParaRPr lang="en-US" dirty="0"/>
          </a:p>
        </p:txBody>
      </p:sp>
    </p:spTree>
    <p:extLst>
      <p:ext uri="{BB962C8B-B14F-4D97-AF65-F5344CB8AC3E}">
        <p14:creationId xmlns:p14="http://schemas.microsoft.com/office/powerpoint/2010/main" val="1999861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http://en.wikipedia.org/wiki/Fiber_to_the_x</a:t>
            </a:r>
          </a:p>
        </p:txBody>
      </p:sp>
    </p:spTree>
    <p:extLst>
      <p:ext uri="{BB962C8B-B14F-4D97-AF65-F5344CB8AC3E}">
        <p14:creationId xmlns:p14="http://schemas.microsoft.com/office/powerpoint/2010/main" val="3584044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8"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8" y="3894138"/>
            <a:ext cx="6410325" cy="17557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7"/>
          <p:cNvSpPr>
            <a:spLocks noGrp="1" noChangeArrowheads="1"/>
          </p:cNvSpPr>
          <p:nvPr>
            <p:ph type="dt" sz="half" idx="10"/>
          </p:nvPr>
        </p:nvSpPr>
        <p:spPr>
          <a:ln/>
        </p:spPr>
        <p:txBody>
          <a:bodyPr/>
          <a:lstStyle>
            <a:lvl1pPr>
              <a:defRPr/>
            </a:lvl1pPr>
          </a:lstStyle>
          <a:p>
            <a:fld id="{20004F00-0F14-6D44-A3F9-BF561874061A}" type="datetime1">
              <a:rPr lang="en-US" altLang="x-none"/>
              <a:pPr/>
              <a:t>9/16/21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777E9A17-160F-7A41-BA17-74139E953060}" type="slidenum">
              <a:rPr lang="en-US" altLang="x-none"/>
              <a:pPr/>
              <a:t>‹#›</a:t>
            </a:fld>
            <a:endParaRPr lang="en-US" altLang="x-none"/>
          </a:p>
        </p:txBody>
      </p:sp>
    </p:spTree>
    <p:extLst>
      <p:ext uri="{BB962C8B-B14F-4D97-AF65-F5344CB8AC3E}">
        <p14:creationId xmlns:p14="http://schemas.microsoft.com/office/powerpoint/2010/main" val="1831220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dt" sz="half" idx="10"/>
          </p:nvPr>
        </p:nvSpPr>
        <p:spPr>
          <a:ln/>
        </p:spPr>
        <p:txBody>
          <a:bodyPr/>
          <a:lstStyle>
            <a:lvl1pPr>
              <a:defRPr/>
            </a:lvl1pPr>
          </a:lstStyle>
          <a:p>
            <a:fld id="{FF800318-CC6C-5D42-8F13-0895729E1828}" type="datetime1">
              <a:rPr lang="en-US" altLang="x-none"/>
              <a:pPr/>
              <a:t>9/16/21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0A445E85-347A-E14F-9D1B-5817E8C3A40D}" type="slidenum">
              <a:rPr lang="en-US" altLang="x-none"/>
              <a:pPr/>
              <a:t>‹#›</a:t>
            </a:fld>
            <a:endParaRPr lang="en-US" altLang="x-none"/>
          </a:p>
        </p:txBody>
      </p:sp>
    </p:spTree>
    <p:extLst>
      <p:ext uri="{BB962C8B-B14F-4D97-AF65-F5344CB8AC3E}">
        <p14:creationId xmlns:p14="http://schemas.microsoft.com/office/powerpoint/2010/main" val="897470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5" y="228600"/>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dt" sz="half" idx="10"/>
          </p:nvPr>
        </p:nvSpPr>
        <p:spPr>
          <a:ln/>
        </p:spPr>
        <p:txBody>
          <a:bodyPr/>
          <a:lstStyle>
            <a:lvl1pPr>
              <a:defRPr/>
            </a:lvl1pPr>
          </a:lstStyle>
          <a:p>
            <a:fld id="{F5179CA0-2854-4A44-A0C9-A082212BF3E8}" type="datetime1">
              <a:rPr lang="en-US" altLang="x-none"/>
              <a:pPr/>
              <a:t>9/16/21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4C3F6E5B-FCFA-C440-B665-CFF042F2509A}" type="slidenum">
              <a:rPr lang="en-US" altLang="x-none"/>
              <a:pPr/>
              <a:t>‹#›</a:t>
            </a:fld>
            <a:endParaRPr lang="en-US" altLang="x-none"/>
          </a:p>
        </p:txBody>
      </p:sp>
    </p:spTree>
    <p:extLst>
      <p:ext uri="{BB962C8B-B14F-4D97-AF65-F5344CB8AC3E}">
        <p14:creationId xmlns:p14="http://schemas.microsoft.com/office/powerpoint/2010/main" val="2003964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0" y="1603375"/>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00563" y="1603375"/>
            <a:ext cx="3816350" cy="2251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00563" y="4006850"/>
            <a:ext cx="3816350" cy="225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7"/>
          <p:cNvSpPr>
            <a:spLocks noGrp="1" noChangeArrowheads="1"/>
          </p:cNvSpPr>
          <p:nvPr>
            <p:ph type="dt" sz="half" idx="10"/>
          </p:nvPr>
        </p:nvSpPr>
        <p:spPr>
          <a:ln/>
        </p:spPr>
        <p:txBody>
          <a:bodyPr/>
          <a:lstStyle>
            <a:lvl1pPr>
              <a:defRPr/>
            </a:lvl1pPr>
          </a:lstStyle>
          <a:p>
            <a:fld id="{22536BE8-938B-7E48-968D-B5E213A662AE}" type="datetime1">
              <a:rPr lang="en-US" altLang="x-none"/>
              <a:pPr/>
              <a:t>9/16/21</a:t>
            </a:fld>
            <a:endParaRPr lang="en-US" altLang="x-none"/>
          </a:p>
        </p:txBody>
      </p:sp>
      <p:sp>
        <p:nvSpPr>
          <p:cNvPr id="7" name="Rectangle 8"/>
          <p:cNvSpPr>
            <a:spLocks noGrp="1" noChangeArrowheads="1"/>
          </p:cNvSpPr>
          <p:nvPr>
            <p:ph type="ftr" sz="quarter" idx="11"/>
          </p:nvPr>
        </p:nvSpPr>
        <p:spPr>
          <a:ln/>
        </p:spPr>
        <p:txBody>
          <a:bodyPr/>
          <a:lstStyle>
            <a:lvl1pPr>
              <a:defRPr/>
            </a:lvl1pPr>
          </a:lstStyle>
          <a:p>
            <a:pPr>
              <a:defRPr/>
            </a:pPr>
            <a:endParaRPr lang="en-US"/>
          </a:p>
        </p:txBody>
      </p:sp>
      <p:sp>
        <p:nvSpPr>
          <p:cNvPr id="8" name="Rectangle 9"/>
          <p:cNvSpPr>
            <a:spLocks noGrp="1" noChangeArrowheads="1"/>
          </p:cNvSpPr>
          <p:nvPr>
            <p:ph type="sldNum" sz="quarter" idx="12"/>
          </p:nvPr>
        </p:nvSpPr>
        <p:spPr>
          <a:ln/>
        </p:spPr>
        <p:txBody>
          <a:bodyPr/>
          <a:lstStyle>
            <a:lvl1pPr>
              <a:defRPr/>
            </a:lvl1pPr>
          </a:lstStyle>
          <a:p>
            <a:fld id="{AFDE5ECF-B8BA-3F4E-B35B-490D33E872F4}" type="slidenum">
              <a:rPr lang="en-US" altLang="x-none"/>
              <a:pPr/>
              <a:t>‹#›</a:t>
            </a:fld>
            <a:endParaRPr lang="en-US" altLang="x-none"/>
          </a:p>
        </p:txBody>
      </p:sp>
    </p:spTree>
    <p:extLst>
      <p:ext uri="{BB962C8B-B14F-4D97-AF65-F5344CB8AC3E}">
        <p14:creationId xmlns:p14="http://schemas.microsoft.com/office/powerpoint/2010/main" val="1652122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0" y="1603375"/>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p:cNvSpPr>
            <a:spLocks noGrp="1" noChangeArrowheads="1"/>
          </p:cNvSpPr>
          <p:nvPr>
            <p:ph type="dt" sz="half" idx="10"/>
          </p:nvPr>
        </p:nvSpPr>
        <p:spPr>
          <a:ln/>
        </p:spPr>
        <p:txBody>
          <a:bodyPr/>
          <a:lstStyle>
            <a:lvl1pPr>
              <a:defRPr/>
            </a:lvl1pPr>
          </a:lstStyle>
          <a:p>
            <a:fld id="{05417C07-74B5-844B-9F0B-BE90B3A52A4A}" type="datetime1">
              <a:rPr lang="en-US" altLang="x-none"/>
              <a:pPr/>
              <a:t>9/16/21</a:t>
            </a:fld>
            <a:endParaRPr lang="en-US" altLang="x-none"/>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fld id="{A5837721-34B2-AD44-8F22-1455E536EF77}" type="slidenum">
              <a:rPr lang="en-US" altLang="x-none"/>
              <a:pPr/>
              <a:t>‹#›</a:t>
            </a:fld>
            <a:endParaRPr lang="en-US" altLang="x-none"/>
          </a:p>
        </p:txBody>
      </p:sp>
    </p:spTree>
    <p:extLst>
      <p:ext uri="{BB962C8B-B14F-4D97-AF65-F5344CB8AC3E}">
        <p14:creationId xmlns:p14="http://schemas.microsoft.com/office/powerpoint/2010/main" val="258192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dt" sz="half" idx="10"/>
          </p:nvPr>
        </p:nvSpPr>
        <p:spPr>
          <a:ln/>
        </p:spPr>
        <p:txBody>
          <a:bodyPr/>
          <a:lstStyle>
            <a:lvl1pPr>
              <a:defRPr/>
            </a:lvl1pPr>
          </a:lstStyle>
          <a:p>
            <a:fld id="{57F5C35D-2373-4A45-BF06-EBDE976AD451}" type="datetime1">
              <a:rPr lang="en-US" altLang="x-none"/>
              <a:pPr/>
              <a:t>9/16/21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E628A388-C7CE-8C47-9504-8CD66F8D3DF2}" type="slidenum">
              <a:rPr lang="en-US" altLang="x-none"/>
              <a:pPr/>
              <a:t>‹#›</a:t>
            </a:fld>
            <a:endParaRPr lang="en-US" altLang="x-none"/>
          </a:p>
        </p:txBody>
      </p:sp>
    </p:spTree>
    <p:extLst>
      <p:ext uri="{BB962C8B-B14F-4D97-AF65-F5344CB8AC3E}">
        <p14:creationId xmlns:p14="http://schemas.microsoft.com/office/powerpoint/2010/main" val="1729218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5"/>
            <a:ext cx="7781925" cy="1503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7"/>
          <p:cNvSpPr>
            <a:spLocks noGrp="1" noChangeArrowheads="1"/>
          </p:cNvSpPr>
          <p:nvPr>
            <p:ph type="dt" sz="half" idx="10"/>
          </p:nvPr>
        </p:nvSpPr>
        <p:spPr>
          <a:ln/>
        </p:spPr>
        <p:txBody>
          <a:bodyPr/>
          <a:lstStyle>
            <a:lvl1pPr>
              <a:defRPr/>
            </a:lvl1pPr>
          </a:lstStyle>
          <a:p>
            <a:fld id="{7268EA55-0FCC-EC43-B4BE-D9E76BBE95CA}" type="datetime1">
              <a:rPr lang="en-US" altLang="x-none"/>
              <a:pPr/>
              <a:t>9/16/21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63F1CF5B-F303-5846-8046-9E4CD1094F57}" type="slidenum">
              <a:rPr lang="en-US" altLang="x-none"/>
              <a:pPr/>
              <a:t>‹#›</a:t>
            </a:fld>
            <a:endParaRPr lang="en-US" altLang="x-none"/>
          </a:p>
        </p:txBody>
      </p:sp>
    </p:spTree>
    <p:extLst>
      <p:ext uri="{BB962C8B-B14F-4D97-AF65-F5344CB8AC3E}">
        <p14:creationId xmlns:p14="http://schemas.microsoft.com/office/powerpoint/2010/main" val="1077773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3375"/>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p:cNvSpPr>
            <a:spLocks noGrp="1" noChangeArrowheads="1"/>
          </p:cNvSpPr>
          <p:nvPr>
            <p:ph type="dt" sz="half" idx="10"/>
          </p:nvPr>
        </p:nvSpPr>
        <p:spPr>
          <a:ln/>
        </p:spPr>
        <p:txBody>
          <a:bodyPr/>
          <a:lstStyle>
            <a:lvl1pPr>
              <a:defRPr/>
            </a:lvl1pPr>
          </a:lstStyle>
          <a:p>
            <a:fld id="{5DA81518-51D6-4140-AE42-FDC8C63C5CF9}" type="datetime1">
              <a:rPr lang="en-US" altLang="x-none"/>
              <a:pPr/>
              <a:t>9/16/21</a:t>
            </a:fld>
            <a:endParaRPr lang="en-US" altLang="x-none"/>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fld id="{86A7412D-7422-AF47-BAF0-0BEF3C4E0C5C}" type="slidenum">
              <a:rPr lang="en-US" altLang="x-none"/>
              <a:pPr/>
              <a:t>‹#›</a:t>
            </a:fld>
            <a:endParaRPr lang="en-US" altLang="x-none"/>
          </a:p>
        </p:txBody>
      </p:sp>
    </p:spTree>
    <p:extLst>
      <p:ext uri="{BB962C8B-B14F-4D97-AF65-F5344CB8AC3E}">
        <p14:creationId xmlns:p14="http://schemas.microsoft.com/office/powerpoint/2010/main" val="110988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7"/>
          <p:cNvSpPr>
            <a:spLocks noGrp="1" noChangeArrowheads="1"/>
          </p:cNvSpPr>
          <p:nvPr>
            <p:ph type="dt" sz="half" idx="10"/>
          </p:nvPr>
        </p:nvSpPr>
        <p:spPr>
          <a:ln/>
        </p:spPr>
        <p:txBody>
          <a:bodyPr/>
          <a:lstStyle>
            <a:lvl1pPr>
              <a:defRPr/>
            </a:lvl1pPr>
          </a:lstStyle>
          <a:p>
            <a:fld id="{D275180C-7B36-F94D-B359-264F243399C5}" type="datetime1">
              <a:rPr lang="en-US" altLang="x-none"/>
              <a:pPr/>
              <a:t>9/16/21</a:t>
            </a:fld>
            <a:endParaRPr lang="en-US" altLang="x-none"/>
          </a:p>
        </p:txBody>
      </p:sp>
      <p:sp>
        <p:nvSpPr>
          <p:cNvPr id="8" name="Rectangle 8"/>
          <p:cNvSpPr>
            <a:spLocks noGrp="1" noChangeArrowheads="1"/>
          </p:cNvSpPr>
          <p:nvPr>
            <p:ph type="ftr" sz="quarter" idx="11"/>
          </p:nvPr>
        </p:nvSpPr>
        <p:spPr>
          <a:ln/>
        </p:spPr>
        <p:txBody>
          <a:bodyPr/>
          <a:lstStyle>
            <a:lvl1pPr>
              <a:defRPr/>
            </a:lvl1pPr>
          </a:lstStyle>
          <a:p>
            <a:pPr>
              <a:defRPr/>
            </a:pPr>
            <a:endParaRPr lang="en-US"/>
          </a:p>
        </p:txBody>
      </p:sp>
      <p:sp>
        <p:nvSpPr>
          <p:cNvPr id="9" name="Rectangle 9"/>
          <p:cNvSpPr>
            <a:spLocks noGrp="1" noChangeArrowheads="1"/>
          </p:cNvSpPr>
          <p:nvPr>
            <p:ph type="sldNum" sz="quarter" idx="12"/>
          </p:nvPr>
        </p:nvSpPr>
        <p:spPr>
          <a:ln/>
        </p:spPr>
        <p:txBody>
          <a:bodyPr/>
          <a:lstStyle>
            <a:lvl1pPr>
              <a:defRPr/>
            </a:lvl1pPr>
          </a:lstStyle>
          <a:p>
            <a:fld id="{9F6815C8-A827-EA42-896F-72FF2FF2DD44}" type="slidenum">
              <a:rPr lang="en-US" altLang="x-none"/>
              <a:pPr/>
              <a:t>‹#›</a:t>
            </a:fld>
            <a:endParaRPr lang="en-US" altLang="x-none"/>
          </a:p>
        </p:txBody>
      </p:sp>
    </p:spTree>
    <p:extLst>
      <p:ext uri="{BB962C8B-B14F-4D97-AF65-F5344CB8AC3E}">
        <p14:creationId xmlns:p14="http://schemas.microsoft.com/office/powerpoint/2010/main" val="1361678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7"/>
          <p:cNvSpPr>
            <a:spLocks noGrp="1" noChangeArrowheads="1"/>
          </p:cNvSpPr>
          <p:nvPr>
            <p:ph type="dt" sz="half" idx="10"/>
          </p:nvPr>
        </p:nvSpPr>
        <p:spPr>
          <a:ln/>
        </p:spPr>
        <p:txBody>
          <a:bodyPr/>
          <a:lstStyle>
            <a:lvl1pPr>
              <a:defRPr/>
            </a:lvl1pPr>
          </a:lstStyle>
          <a:p>
            <a:fld id="{1EA3FD88-191C-F64D-9D5C-17F912752D53}" type="datetime1">
              <a:rPr lang="en-US" altLang="x-none"/>
              <a:pPr/>
              <a:t>9/16/21</a:t>
            </a:fld>
            <a:endParaRPr lang="en-US" altLang="x-none"/>
          </a:p>
        </p:txBody>
      </p:sp>
      <p:sp>
        <p:nvSpPr>
          <p:cNvPr id="4" name="Rectangle 8"/>
          <p:cNvSpPr>
            <a:spLocks noGrp="1" noChangeArrowheads="1"/>
          </p:cNvSpPr>
          <p:nvPr>
            <p:ph type="ftr" sz="quarter" idx="11"/>
          </p:nvPr>
        </p:nvSpPr>
        <p:spPr>
          <a:ln/>
        </p:spPr>
        <p:txBody>
          <a:bodyPr/>
          <a:lstStyle>
            <a:lvl1pPr>
              <a:defRPr/>
            </a:lvl1pPr>
          </a:lstStyle>
          <a:p>
            <a:pPr>
              <a:defRPr/>
            </a:pPr>
            <a:endParaRPr lang="en-US"/>
          </a:p>
        </p:txBody>
      </p:sp>
      <p:sp>
        <p:nvSpPr>
          <p:cNvPr id="5" name="Rectangle 9"/>
          <p:cNvSpPr>
            <a:spLocks noGrp="1" noChangeArrowheads="1"/>
          </p:cNvSpPr>
          <p:nvPr>
            <p:ph type="sldNum" sz="quarter" idx="12"/>
          </p:nvPr>
        </p:nvSpPr>
        <p:spPr>
          <a:ln/>
        </p:spPr>
        <p:txBody>
          <a:bodyPr/>
          <a:lstStyle>
            <a:lvl1pPr>
              <a:defRPr/>
            </a:lvl1pPr>
          </a:lstStyle>
          <a:p>
            <a:fld id="{643F24D9-F993-E146-A656-930D4AFAFA58}" type="slidenum">
              <a:rPr lang="en-US" altLang="x-none"/>
              <a:pPr/>
              <a:t>‹#›</a:t>
            </a:fld>
            <a:endParaRPr lang="en-US" altLang="x-none"/>
          </a:p>
        </p:txBody>
      </p:sp>
    </p:spTree>
    <p:extLst>
      <p:ext uri="{BB962C8B-B14F-4D97-AF65-F5344CB8AC3E}">
        <p14:creationId xmlns:p14="http://schemas.microsoft.com/office/powerpoint/2010/main" val="2144924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fld id="{6FFE920D-DC5A-0B4C-B69A-A72603948FB8}" type="datetime1">
              <a:rPr lang="en-US" altLang="x-none"/>
              <a:pPr/>
              <a:t>9/16/21</a:t>
            </a:fld>
            <a:endParaRPr lang="en-US" altLang="x-none"/>
          </a:p>
        </p:txBody>
      </p:sp>
      <p:sp>
        <p:nvSpPr>
          <p:cNvPr id="3" name="Rectangle 8"/>
          <p:cNvSpPr>
            <a:spLocks noGrp="1" noChangeArrowheads="1"/>
          </p:cNvSpPr>
          <p:nvPr>
            <p:ph type="ftr" sz="quarter" idx="11"/>
          </p:nvPr>
        </p:nvSpPr>
        <p:spPr>
          <a:ln/>
        </p:spPr>
        <p:txBody>
          <a:bodyPr/>
          <a:lstStyle>
            <a:lvl1pPr>
              <a:defRPr/>
            </a:lvl1pPr>
          </a:lstStyle>
          <a:p>
            <a:pPr>
              <a:defRPr/>
            </a:pPr>
            <a:endParaRPr lang="en-US"/>
          </a:p>
        </p:txBody>
      </p:sp>
      <p:sp>
        <p:nvSpPr>
          <p:cNvPr id="4" name="Rectangle 9"/>
          <p:cNvSpPr>
            <a:spLocks noGrp="1" noChangeArrowheads="1"/>
          </p:cNvSpPr>
          <p:nvPr>
            <p:ph type="sldNum" sz="quarter" idx="12"/>
          </p:nvPr>
        </p:nvSpPr>
        <p:spPr>
          <a:ln/>
        </p:spPr>
        <p:txBody>
          <a:bodyPr/>
          <a:lstStyle>
            <a:lvl1pPr>
              <a:defRPr/>
            </a:lvl1pPr>
          </a:lstStyle>
          <a:p>
            <a:fld id="{15F08B6B-D4F5-7B45-A4F3-F8AA94D2BE5C}" type="slidenum">
              <a:rPr lang="en-US" altLang="x-none"/>
              <a:pPr/>
              <a:t>‹#›</a:t>
            </a:fld>
            <a:endParaRPr lang="en-US" altLang="x-none"/>
          </a:p>
        </p:txBody>
      </p:sp>
    </p:spTree>
    <p:extLst>
      <p:ext uri="{BB962C8B-B14F-4D97-AF65-F5344CB8AC3E}">
        <p14:creationId xmlns:p14="http://schemas.microsoft.com/office/powerpoint/2010/main" val="2089220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3" y="273050"/>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p:cNvSpPr>
            <a:spLocks noGrp="1" noChangeArrowheads="1"/>
          </p:cNvSpPr>
          <p:nvPr>
            <p:ph type="dt" sz="half" idx="10"/>
          </p:nvPr>
        </p:nvSpPr>
        <p:spPr>
          <a:ln/>
        </p:spPr>
        <p:txBody>
          <a:bodyPr/>
          <a:lstStyle>
            <a:lvl1pPr>
              <a:defRPr/>
            </a:lvl1pPr>
          </a:lstStyle>
          <a:p>
            <a:fld id="{E0314855-003E-F54A-B76B-868BCD49129A}" type="datetime1">
              <a:rPr lang="en-US" altLang="x-none"/>
              <a:pPr/>
              <a:t>9/16/21</a:t>
            </a:fld>
            <a:endParaRPr lang="en-US" altLang="x-none"/>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fld id="{997CC19D-2A64-594C-9298-A86CCE46BCF0}" type="slidenum">
              <a:rPr lang="en-US" altLang="x-none"/>
              <a:pPr/>
              <a:t>‹#›</a:t>
            </a:fld>
            <a:endParaRPr lang="en-US" altLang="x-none"/>
          </a:p>
        </p:txBody>
      </p:sp>
    </p:spTree>
    <p:extLst>
      <p:ext uri="{BB962C8B-B14F-4D97-AF65-F5344CB8AC3E}">
        <p14:creationId xmlns:p14="http://schemas.microsoft.com/office/powerpoint/2010/main" val="16722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p:cNvSpPr>
            <a:spLocks noGrp="1" noChangeArrowheads="1"/>
          </p:cNvSpPr>
          <p:nvPr>
            <p:ph type="dt" sz="half" idx="10"/>
          </p:nvPr>
        </p:nvSpPr>
        <p:spPr>
          <a:ln/>
        </p:spPr>
        <p:txBody>
          <a:bodyPr/>
          <a:lstStyle>
            <a:lvl1pPr>
              <a:defRPr/>
            </a:lvl1pPr>
          </a:lstStyle>
          <a:p>
            <a:fld id="{93FCF2A7-EF1D-BF42-A195-2EB36C911C90}" type="datetime1">
              <a:rPr lang="en-US" altLang="x-none"/>
              <a:pPr/>
              <a:t>9/16/21</a:t>
            </a:fld>
            <a:endParaRPr lang="en-US" altLang="x-none"/>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fld id="{D954A4FF-8570-D74A-991C-B8E00FE9A7FB}" type="slidenum">
              <a:rPr lang="en-US" altLang="x-none"/>
              <a:pPr/>
              <a:t>‹#›</a:t>
            </a:fld>
            <a:endParaRPr lang="en-US" altLang="x-none"/>
          </a:p>
        </p:txBody>
      </p:sp>
    </p:spTree>
    <p:extLst>
      <p:ext uri="{BB962C8B-B14F-4D97-AF65-F5344CB8AC3E}">
        <p14:creationId xmlns:p14="http://schemas.microsoft.com/office/powerpoint/2010/main" val="1874485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48" tIns="45777" rIns="91548" bIns="45777"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48" tIns="45777" rIns="91548" bIns="45777"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36549"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22" tIns="45710" rIns="91422" bIns="45710">
            <a:spAutoFit/>
          </a:bodyPr>
          <a:lstStyle>
            <a:lvl1pPr>
              <a:defRPr sz="500">
                <a:solidFill>
                  <a:schemeClr val="tx1"/>
                </a:solidFill>
                <a:latin typeface="Comic Sans MS" charset="0"/>
                <a:ea typeface="ＭＳ Ｐゴシック" charset="0"/>
              </a:defRPr>
            </a:lvl1pPr>
            <a:lvl2pPr marL="742950" indent="-285750">
              <a:defRPr sz="500">
                <a:solidFill>
                  <a:schemeClr val="tx1"/>
                </a:solidFill>
                <a:latin typeface="Comic Sans MS" charset="0"/>
                <a:ea typeface="ＭＳ Ｐゴシック" charset="0"/>
              </a:defRPr>
            </a:lvl2pPr>
            <a:lvl3pPr marL="1143000" indent="-228600">
              <a:defRPr sz="500">
                <a:solidFill>
                  <a:schemeClr val="tx1"/>
                </a:solidFill>
                <a:latin typeface="Comic Sans MS" charset="0"/>
                <a:ea typeface="ＭＳ Ｐゴシック" charset="0"/>
              </a:defRPr>
            </a:lvl3pPr>
            <a:lvl4pPr marL="1600200" indent="-228600">
              <a:defRPr sz="500">
                <a:solidFill>
                  <a:schemeClr val="tx1"/>
                </a:solidFill>
                <a:latin typeface="Comic Sans MS" charset="0"/>
                <a:ea typeface="ＭＳ Ｐゴシック" charset="0"/>
              </a:defRPr>
            </a:lvl4pPr>
            <a:lvl5pPr marL="2057400" indent="-228600">
              <a:defRPr sz="500">
                <a:solidFill>
                  <a:schemeClr val="tx1"/>
                </a:solidFill>
                <a:latin typeface="Comic Sans MS" charset="0"/>
                <a:ea typeface="ＭＳ Ｐゴシック" charset="0"/>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0"/>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0"/>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0"/>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0"/>
              </a:defRPr>
            </a:lvl9pPr>
          </a:lstStyle>
          <a:p>
            <a:pPr>
              <a:defRPr/>
            </a:pPr>
            <a:endParaRPr lang="en-US">
              <a:latin typeface="Times New Roman" charset="0"/>
            </a:endParaRPr>
          </a:p>
        </p:txBody>
      </p:sp>
      <p:sp>
        <p:nvSpPr>
          <p:cNvPr id="1030" name="Rectangle 6"/>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36551" name="Rectangle 7"/>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l" eaLnBrk="1" hangingPunct="1">
              <a:defRPr sz="1200">
                <a:latin typeface="Tahoma" charset="0"/>
              </a:defRPr>
            </a:lvl1pPr>
          </a:lstStyle>
          <a:p>
            <a:fld id="{5B955D06-6FA5-3B49-A5B3-45460B39366B}" type="datetime1">
              <a:rPr lang="en-US" altLang="x-none"/>
              <a:pPr/>
              <a:t>9/16/21</a:t>
            </a:fld>
            <a:endParaRPr lang="en-US" altLang="x-none"/>
          </a:p>
        </p:txBody>
      </p:sp>
      <p:sp>
        <p:nvSpPr>
          <p:cNvPr id="236552" name="Rectangle 8"/>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eaLnBrk="1" hangingPunct="1">
              <a:defRPr sz="1200">
                <a:latin typeface="Tahoma" charset="0"/>
                <a:ea typeface="ＭＳ Ｐゴシック" charset="0"/>
                <a:cs typeface="+mn-cs"/>
              </a:defRPr>
            </a:lvl1pPr>
          </a:lstStyle>
          <a:p>
            <a:pPr>
              <a:defRPr/>
            </a:pPr>
            <a:endParaRPr lang="en-US"/>
          </a:p>
        </p:txBody>
      </p:sp>
      <p:sp>
        <p:nvSpPr>
          <p:cNvPr id="236553" name="Rectangle 9"/>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r" eaLnBrk="1" hangingPunct="1">
              <a:defRPr sz="1200">
                <a:latin typeface="Tahoma" charset="0"/>
              </a:defRPr>
            </a:lvl1pPr>
          </a:lstStyle>
          <a:p>
            <a:fld id="{F7913593-160F-E743-ABD7-926096C5A1C8}" type="slidenum">
              <a:rPr lang="en-US" altLang="x-none"/>
              <a:pPr/>
              <a:t>‹#›</a:t>
            </a:fld>
            <a:endParaRPr lang="en-US" altLang="x-none"/>
          </a:p>
        </p:txBody>
      </p:sp>
      <p:sp>
        <p:nvSpPr>
          <p:cNvPr id="1034" name="Rectangle 10"/>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36555" name="Text Box 11"/>
          <p:cNvSpPr txBox="1">
            <a:spLocks noChangeArrowheads="1"/>
          </p:cNvSpPr>
          <p:nvPr userDrawn="1"/>
        </p:nvSpPr>
        <p:spPr bwMode="auto">
          <a:xfrm>
            <a:off x="8051800" y="6407150"/>
            <a:ext cx="184150" cy="168275"/>
          </a:xfrm>
          <a:prstGeom prst="rect">
            <a:avLst/>
          </a:prstGeom>
          <a:noFill/>
          <a:ln w="12700">
            <a:noFill/>
            <a:miter lim="800000"/>
            <a:headEnd/>
            <a:tailEnd/>
          </a:ln>
          <a:effectLst/>
        </p:spPr>
        <p:txBody>
          <a:bodyPr wrap="none" lIns="91422" tIns="45710" rIns="91422" bIns="45710">
            <a:spAutoFit/>
          </a:bodyPr>
          <a:lstStyle>
            <a:lvl1pPr>
              <a:defRPr sz="500">
                <a:solidFill>
                  <a:schemeClr val="tx1"/>
                </a:solidFill>
                <a:latin typeface="Comic Sans MS" charset="0"/>
                <a:ea typeface="ＭＳ Ｐゴシック" charset="0"/>
              </a:defRPr>
            </a:lvl1pPr>
            <a:lvl2pPr marL="742950" indent="-285750">
              <a:defRPr sz="500">
                <a:solidFill>
                  <a:schemeClr val="tx1"/>
                </a:solidFill>
                <a:latin typeface="Comic Sans MS" charset="0"/>
                <a:ea typeface="ＭＳ Ｐゴシック" charset="0"/>
              </a:defRPr>
            </a:lvl2pPr>
            <a:lvl3pPr marL="1143000" indent="-228600">
              <a:defRPr sz="500">
                <a:solidFill>
                  <a:schemeClr val="tx1"/>
                </a:solidFill>
                <a:latin typeface="Comic Sans MS" charset="0"/>
                <a:ea typeface="ＭＳ Ｐゴシック" charset="0"/>
              </a:defRPr>
            </a:lvl3pPr>
            <a:lvl4pPr marL="1600200" indent="-228600">
              <a:defRPr sz="500">
                <a:solidFill>
                  <a:schemeClr val="tx1"/>
                </a:solidFill>
                <a:latin typeface="Comic Sans MS" charset="0"/>
                <a:ea typeface="ＭＳ Ｐゴシック" charset="0"/>
              </a:defRPr>
            </a:lvl4pPr>
            <a:lvl5pPr marL="2057400" indent="-228600">
              <a:defRPr sz="500">
                <a:solidFill>
                  <a:schemeClr val="tx1"/>
                </a:solidFill>
                <a:latin typeface="Comic Sans MS" charset="0"/>
                <a:ea typeface="ＭＳ Ｐゴシック" charset="0"/>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0"/>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0"/>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0"/>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0"/>
              </a:defRPr>
            </a:lvl9pPr>
          </a:lstStyle>
          <a:p>
            <a:pPr>
              <a:defRPr/>
            </a:pPr>
            <a:endParaRPr lang="en-US">
              <a:latin typeface="Times New Roman" charset="0"/>
            </a:endParaRP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Lst>
  <p:hf hdr="0" ftr="0" dt="0"/>
  <p:txStyles>
    <p:titleStyle>
      <a:lvl1pPr algn="l" defTabSz="915988"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defTabSz="915988" rtl="0" eaLnBrk="0" fontAlgn="base" hangingPunct="0">
        <a:spcBef>
          <a:spcPct val="0"/>
        </a:spcBef>
        <a:spcAft>
          <a:spcPct val="0"/>
        </a:spcAft>
        <a:defRPr sz="4000" u="sng">
          <a:solidFill>
            <a:schemeClr val="accent2"/>
          </a:solidFill>
          <a:latin typeface="Comic Sans MS" pitchFamily="66" charset="0"/>
        </a:defRPr>
      </a:lvl6pPr>
      <a:lvl7pPr marL="914400" algn="l" defTabSz="915988" rtl="0" eaLnBrk="0" fontAlgn="base" hangingPunct="0">
        <a:spcBef>
          <a:spcPct val="0"/>
        </a:spcBef>
        <a:spcAft>
          <a:spcPct val="0"/>
        </a:spcAft>
        <a:defRPr sz="4000" u="sng">
          <a:solidFill>
            <a:schemeClr val="accent2"/>
          </a:solidFill>
          <a:latin typeface="Comic Sans MS" pitchFamily="66" charset="0"/>
        </a:defRPr>
      </a:lvl7pPr>
      <a:lvl8pPr marL="1371600" algn="l" defTabSz="915988" rtl="0" eaLnBrk="0" fontAlgn="base" hangingPunct="0">
        <a:spcBef>
          <a:spcPct val="0"/>
        </a:spcBef>
        <a:spcAft>
          <a:spcPct val="0"/>
        </a:spcAft>
        <a:defRPr sz="4000" u="sng">
          <a:solidFill>
            <a:schemeClr val="accent2"/>
          </a:solidFill>
          <a:latin typeface="Comic Sans MS" pitchFamily="66" charset="0"/>
        </a:defRPr>
      </a:lvl8pPr>
      <a:lvl9pPr marL="1828800" algn="l" defTabSz="915988"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33.wmf"/><Relationship Id="rId7" Type="http://schemas.openxmlformats.org/officeDocument/2006/relationships/image" Target="../media/image37.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wmf"/><Relationship Id="rId5" Type="http://schemas.openxmlformats.org/officeDocument/2006/relationships/image" Target="../media/image35.emf"/><Relationship Id="rId10" Type="http://schemas.openxmlformats.org/officeDocument/2006/relationships/image" Target="../media/image40.png"/><Relationship Id="rId4" Type="http://schemas.openxmlformats.org/officeDocument/2006/relationships/image" Target="../media/image34.wmf"/><Relationship Id="rId9" Type="http://schemas.openxmlformats.org/officeDocument/2006/relationships/image" Target="../media/image39.emf"/></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8.emf"/><Relationship Id="rId3" Type="http://schemas.openxmlformats.org/officeDocument/2006/relationships/notesSlide" Target="../notesSlides/notesSlide21.xml"/><Relationship Id="rId7" Type="http://schemas.openxmlformats.org/officeDocument/2006/relationships/image" Target="../media/image2.png"/><Relationship Id="rId12"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6.emf"/><Relationship Id="rId5" Type="http://schemas.openxmlformats.org/officeDocument/2006/relationships/image" Target="../media/image1.png"/><Relationship Id="rId15" Type="http://schemas.openxmlformats.org/officeDocument/2006/relationships/image" Target="../media/image10.png"/><Relationship Id="rId10" Type="http://schemas.openxmlformats.org/officeDocument/2006/relationships/image" Target="../media/image5.emf"/><Relationship Id="rId4" Type="http://schemas.openxmlformats.org/officeDocument/2006/relationships/oleObject" Target="../embeddings/oleObject3.bin"/><Relationship Id="rId9" Type="http://schemas.openxmlformats.org/officeDocument/2006/relationships/image" Target="../media/image4.wmf"/><Relationship Id="rId14" Type="http://schemas.openxmlformats.org/officeDocument/2006/relationships/image" Target="../media/image9.emf"/></Relationships>
</file>

<file path=ppt/slides/_rels/slide25.xml.rels><?xml version="1.0" encoding="UTF-8" standalone="yes"?>
<Relationships xmlns="http://schemas.openxmlformats.org/package/2006/relationships"><Relationship Id="rId3" Type="http://schemas.openxmlformats.org/officeDocument/2006/relationships/hyperlink" Target="http://www.tsinghua.edu.cn/"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0.png"/><Relationship Id="rId4" Type="http://schemas.openxmlformats.org/officeDocument/2006/relationships/oleObject" Target="../embeddings/oleObject5.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8.emf"/><Relationship Id="rId3" Type="http://schemas.openxmlformats.org/officeDocument/2006/relationships/notesSlide" Target="../notesSlides/notesSlide41.xml"/><Relationship Id="rId7" Type="http://schemas.openxmlformats.org/officeDocument/2006/relationships/image" Target="../media/image2.png"/><Relationship Id="rId12"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6.emf"/><Relationship Id="rId5" Type="http://schemas.openxmlformats.org/officeDocument/2006/relationships/image" Target="../media/image1.png"/><Relationship Id="rId15" Type="http://schemas.openxmlformats.org/officeDocument/2006/relationships/image" Target="../media/image10.png"/><Relationship Id="rId10" Type="http://schemas.openxmlformats.org/officeDocument/2006/relationships/image" Target="../media/image5.emf"/><Relationship Id="rId4" Type="http://schemas.openxmlformats.org/officeDocument/2006/relationships/oleObject" Target="../embeddings/oleObject6.bin"/><Relationship Id="rId9" Type="http://schemas.openxmlformats.org/officeDocument/2006/relationships/image" Target="../media/image4.wmf"/><Relationship Id="rId14" Type="http://schemas.openxmlformats.org/officeDocument/2006/relationships/image" Target="../media/image9.emf"/></Relationships>
</file>

<file path=ppt/slides/_rels/slide47.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notesSlide" Target="../notesSlides/notesSlide42.xml"/><Relationship Id="rId7" Type="http://schemas.openxmlformats.org/officeDocument/2006/relationships/image" Target="../media/image4.wmf"/><Relationship Id="rId12"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66.emf"/><Relationship Id="rId11" Type="http://schemas.openxmlformats.org/officeDocument/2006/relationships/oleObject" Target="../embeddings/oleObject9.bin"/><Relationship Id="rId5" Type="http://schemas.openxmlformats.org/officeDocument/2006/relationships/image" Target="../media/image2.png"/><Relationship Id="rId10" Type="http://schemas.openxmlformats.org/officeDocument/2006/relationships/image" Target="../media/image69.emf"/><Relationship Id="rId4" Type="http://schemas.openxmlformats.org/officeDocument/2006/relationships/oleObject" Target="../embeddings/oleObject8.bin"/><Relationship Id="rId9" Type="http://schemas.openxmlformats.org/officeDocument/2006/relationships/image" Target="../media/image68.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oleObject" Target="../embeddings/oleObject10.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72.png"/><Relationship Id="rId4" Type="http://schemas.openxmlformats.org/officeDocument/2006/relationships/oleObject" Target="../embeddings/oleObject11.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8.emf"/><Relationship Id="rId3" Type="http://schemas.openxmlformats.org/officeDocument/2006/relationships/notesSlide" Target="../notesSlides/notesSlide6.xml"/><Relationship Id="rId7" Type="http://schemas.openxmlformats.org/officeDocument/2006/relationships/image" Target="../media/image2.png"/><Relationship Id="rId12"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6.emf"/><Relationship Id="rId5" Type="http://schemas.openxmlformats.org/officeDocument/2006/relationships/image" Target="../media/image1.png"/><Relationship Id="rId15" Type="http://schemas.openxmlformats.org/officeDocument/2006/relationships/image" Target="../media/image10.png"/><Relationship Id="rId10" Type="http://schemas.openxmlformats.org/officeDocument/2006/relationships/image" Target="../media/image5.emf"/><Relationship Id="rId4" Type="http://schemas.openxmlformats.org/officeDocument/2006/relationships/oleObject" Target="../embeddings/oleObject1.bin"/><Relationship Id="rId9" Type="http://schemas.openxmlformats.org/officeDocument/2006/relationships/image" Target="../media/image4.wmf"/><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4570F4A7-C333-6C4B-ABB7-043776848BD5}" type="slidenum">
              <a:rPr lang="en-US" altLang="x-none" sz="1200">
                <a:latin typeface="Tahoma" charset="0"/>
              </a:rPr>
              <a:pPr/>
              <a:t>1</a:t>
            </a:fld>
            <a:endParaRPr lang="en-US" altLang="x-none" sz="1200">
              <a:latin typeface="Tahoma" charset="0"/>
            </a:endParaRPr>
          </a:p>
        </p:txBody>
      </p:sp>
      <p:sp>
        <p:nvSpPr>
          <p:cNvPr id="17410" name="Rectangle 2"/>
          <p:cNvSpPr>
            <a:spLocks noGrp="1" noChangeArrowheads="1"/>
          </p:cNvSpPr>
          <p:nvPr>
            <p:ph type="ctrTitle"/>
          </p:nvPr>
        </p:nvSpPr>
        <p:spPr>
          <a:xfrm>
            <a:off x="692150" y="1835150"/>
            <a:ext cx="7781925" cy="1473200"/>
          </a:xfrm>
        </p:spPr>
        <p:txBody>
          <a:bodyPr/>
          <a:lstStyle/>
          <a:p>
            <a:pPr algn="ctr"/>
            <a:r>
              <a:rPr lang="en-US" altLang="x-none" sz="3200">
                <a:ea typeface="ＭＳ Ｐゴシック" charset="-128"/>
              </a:rPr>
              <a:t>A Taxonomy of Communication Networks</a:t>
            </a:r>
          </a:p>
        </p:txBody>
      </p:sp>
      <p:sp>
        <p:nvSpPr>
          <p:cNvPr id="17411" name="Rectangle 3"/>
          <p:cNvSpPr>
            <a:spLocks noGrp="1" noChangeArrowheads="1"/>
          </p:cNvSpPr>
          <p:nvPr>
            <p:ph type="subTitle" idx="1"/>
          </p:nvPr>
        </p:nvSpPr>
        <p:spPr>
          <a:xfrm>
            <a:off x="996950" y="3511550"/>
            <a:ext cx="6553200" cy="2438400"/>
          </a:xfrm>
        </p:spPr>
        <p:txBody>
          <a:bodyPr/>
          <a:lstStyle/>
          <a:p>
            <a:pPr lvl="1"/>
            <a:r>
              <a:rPr lang="en-US" altLang="x-none" dirty="0">
                <a:ea typeface="ＭＳ Ｐゴシック" charset="-128"/>
              </a:rPr>
              <a:t>Qi</a:t>
            </a:r>
            <a:r>
              <a:rPr lang="en-US" altLang="zh-CN" dirty="0">
                <a:ea typeface="ＭＳ Ｐゴシック" charset="-128"/>
              </a:rPr>
              <a:t>ao</a:t>
            </a:r>
            <a:r>
              <a:rPr lang="zh-CN" altLang="en-US" dirty="0">
                <a:ea typeface="ＭＳ Ｐゴシック" charset="-128"/>
              </a:rPr>
              <a:t> </a:t>
            </a:r>
            <a:r>
              <a:rPr lang="en-US" altLang="zh-CN" dirty="0">
                <a:ea typeface="ＭＳ Ｐゴシック" charset="-128"/>
              </a:rPr>
              <a:t>Xiang</a:t>
            </a:r>
            <a:endParaRPr lang="en-US" altLang="x-none" dirty="0">
              <a:ea typeface="ＭＳ Ｐゴシック" charset="-128"/>
            </a:endParaRPr>
          </a:p>
          <a:p>
            <a:pPr lvl="1"/>
            <a:endParaRPr lang="en-US" altLang="x-none" dirty="0">
              <a:ea typeface="ＭＳ Ｐゴシック" charset="-128"/>
            </a:endParaRPr>
          </a:p>
          <a:p>
            <a:pPr lvl="1"/>
            <a:r>
              <a:rPr lang="en-US" altLang="x-none" dirty="0">
                <a:ea typeface="ＭＳ Ｐゴシック" charset="-128"/>
              </a:rPr>
              <a:t>https://</a:t>
            </a:r>
            <a:r>
              <a:rPr lang="en-US" altLang="x-none" dirty="0" err="1">
                <a:ea typeface="ＭＳ Ｐゴシック" charset="-128"/>
              </a:rPr>
              <a:t>qiaoxiang.me</a:t>
            </a:r>
            <a:r>
              <a:rPr lang="en-US" altLang="x-none" dirty="0">
                <a:ea typeface="ＭＳ Ｐゴシック" charset="-128"/>
              </a:rPr>
              <a:t>/courses/cnns-xmuf21/</a:t>
            </a:r>
            <a:r>
              <a:rPr lang="en-US" altLang="x-none" dirty="0" err="1">
                <a:ea typeface="ＭＳ Ｐゴシック" charset="-128"/>
              </a:rPr>
              <a:t>index.shtml</a:t>
            </a:r>
            <a:endParaRPr lang="en-US" altLang="x-none" dirty="0">
              <a:ea typeface="ＭＳ Ｐゴシック" charset="-128"/>
            </a:endParaRPr>
          </a:p>
          <a:p>
            <a:pPr lvl="1"/>
            <a:endParaRPr lang="en-US" altLang="x-none" dirty="0">
              <a:ea typeface="ＭＳ Ｐゴシック" charset="-128"/>
            </a:endParaRPr>
          </a:p>
          <a:p>
            <a:pPr lvl="1"/>
            <a:r>
              <a:rPr lang="en-US" altLang="x-none" dirty="0">
                <a:ea typeface="ＭＳ Ｐゴシック" charset="-128"/>
              </a:rPr>
              <a:t>09/</a:t>
            </a:r>
            <a:r>
              <a:rPr lang="en-US" altLang="zh-CN" dirty="0">
                <a:ea typeface="宋体" charset="-122"/>
              </a:rPr>
              <a:t>16</a:t>
            </a:r>
            <a:r>
              <a:rPr lang="en-US" altLang="x-none" dirty="0">
                <a:ea typeface="ＭＳ Ｐゴシック" charset="-128"/>
              </a:rPr>
              <a:t>/20</a:t>
            </a:r>
            <a:r>
              <a:rPr lang="en-US" altLang="zh-CN" dirty="0">
                <a:ea typeface="ＭＳ Ｐゴシック" charset="-128"/>
              </a:rPr>
              <a:t>21</a:t>
            </a:r>
            <a:r>
              <a:rPr lang="en-US" altLang="x-none" dirty="0">
                <a:ea typeface="ＭＳ Ｐゴシック" charset="-128"/>
              </a:rPr>
              <a:t> </a:t>
            </a:r>
          </a:p>
        </p:txBody>
      </p:sp>
      <p:sp>
        <p:nvSpPr>
          <p:cNvPr id="5" name="TextBox 4">
            <a:extLst>
              <a:ext uri="{FF2B5EF4-FFF2-40B4-BE49-F238E27FC236}">
                <a16:creationId xmlns:a16="http://schemas.microsoft.com/office/drawing/2014/main" id="{045AAF1B-8169-A74C-9FF1-F8B64151EFDE}"/>
              </a:ext>
            </a:extLst>
          </p:cNvPr>
          <p:cNvSpPr txBox="1"/>
          <p:nvPr/>
        </p:nvSpPr>
        <p:spPr>
          <a:xfrm>
            <a:off x="465683" y="6407150"/>
            <a:ext cx="8225329" cy="276999"/>
          </a:xfrm>
          <a:prstGeom prst="rect">
            <a:avLst/>
          </a:prstGeom>
          <a:noFill/>
        </p:spPr>
        <p:txBody>
          <a:bodyPr wrap="none" rtlCol="0">
            <a:spAutoFit/>
          </a:bodyPr>
          <a:lstStyle/>
          <a:p>
            <a:r>
              <a:rPr lang="en-US" sz="1200" dirty="0">
                <a:latin typeface="+mn-lt"/>
              </a:rPr>
              <a:t>Th</a:t>
            </a:r>
            <a:r>
              <a:rPr lang="en-US" altLang="zh-CN" sz="1200" dirty="0">
                <a:latin typeface="+mn-lt"/>
              </a:rPr>
              <a:t>is</a:t>
            </a:r>
            <a:r>
              <a:rPr lang="zh-CN" altLang="en-US" sz="1200" dirty="0">
                <a:latin typeface="+mn-lt"/>
              </a:rPr>
              <a:t> </a:t>
            </a:r>
            <a:r>
              <a:rPr lang="en-US" altLang="zh-CN" sz="1200" dirty="0">
                <a:latin typeface="+mn-lt"/>
              </a:rPr>
              <a:t>deck</a:t>
            </a:r>
            <a:r>
              <a:rPr lang="zh-CN" altLang="en-US" sz="1200" dirty="0">
                <a:latin typeface="+mn-lt"/>
              </a:rPr>
              <a:t> </a:t>
            </a:r>
            <a:r>
              <a:rPr lang="en-US" altLang="zh-CN" sz="1200" dirty="0">
                <a:latin typeface="+mn-lt"/>
              </a:rPr>
              <a:t>of</a:t>
            </a:r>
            <a:r>
              <a:rPr lang="zh-CN" altLang="en-US" sz="1200" dirty="0">
                <a:latin typeface="+mn-lt"/>
              </a:rPr>
              <a:t> </a:t>
            </a:r>
            <a:r>
              <a:rPr lang="en-US" altLang="zh-CN" sz="1200" dirty="0">
                <a:latin typeface="+mn-lt"/>
              </a:rPr>
              <a:t>slides</a:t>
            </a:r>
            <a:r>
              <a:rPr lang="en-US" sz="1200" dirty="0">
                <a:latin typeface="+mn-lt"/>
              </a:rPr>
              <a:t> are heavily based on CPSC 433/533 at Yale University, by courtesy of Dr. Y. Richard Yang.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p:txBody>
          <a:bodyPr/>
          <a:lstStyle/>
          <a:p>
            <a:r>
              <a:rPr lang="en-US" altLang="x-none">
                <a:ea typeface="ＭＳ Ｐゴシック" charset="-128"/>
              </a:rPr>
              <a:t>FTTP Architecture</a:t>
            </a:r>
          </a:p>
        </p:txBody>
      </p:sp>
      <p:sp>
        <p:nvSpPr>
          <p:cNvPr id="89090" name="Content Placeholder 2"/>
          <p:cNvSpPr>
            <a:spLocks noGrp="1"/>
          </p:cNvSpPr>
          <p:nvPr>
            <p:ph idx="1"/>
          </p:nvPr>
        </p:nvSpPr>
        <p:spPr/>
        <p:txBody>
          <a:bodyPr/>
          <a:lstStyle/>
          <a:p>
            <a:r>
              <a:rPr lang="en-US" altLang="x-none" sz="1800">
                <a:ea typeface="ＭＳ Ｐゴシック" charset="-128"/>
              </a:rPr>
              <a:t>Optical Network Terminal (ONT) box outside dwelling or business</a:t>
            </a:r>
          </a:p>
          <a:p>
            <a:r>
              <a:rPr lang="en-US" altLang="x-none" sz="1800">
                <a:ea typeface="ＭＳ Ｐゴシック" charset="-128"/>
              </a:rPr>
              <a:t>Fiber Distribution Terminal (FDT) in poles or pedestals</a:t>
            </a:r>
          </a:p>
          <a:p>
            <a:r>
              <a:rPr lang="en-US" altLang="x-none" sz="1800">
                <a:ea typeface="ＭＳ Ｐゴシック" charset="-128"/>
              </a:rPr>
              <a:t>Fiber Distribution Hub (FDH) at street cabinet</a:t>
            </a:r>
          </a:p>
          <a:p>
            <a:r>
              <a:rPr lang="en-US" altLang="x-none" sz="1800">
                <a:ea typeface="ＭＳ Ｐゴシック" charset="-128"/>
              </a:rPr>
              <a:t>Optical Line Terminal (OLT) at central office</a:t>
            </a:r>
          </a:p>
        </p:txBody>
      </p:sp>
      <p:sp>
        <p:nvSpPr>
          <p:cNvPr id="890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D03DE92-DBD2-4744-A5BF-90666F34B4FC}" type="slidenum">
              <a:rPr lang="en-US" altLang="x-none" sz="1200">
                <a:latin typeface="Tahoma" charset="0"/>
              </a:rPr>
              <a:pPr/>
              <a:t>10</a:t>
            </a:fld>
            <a:endParaRPr lang="en-US" altLang="x-none" sz="1200">
              <a:latin typeface="Tahoma" charset="0"/>
            </a:endParaRPr>
          </a:p>
        </p:txBody>
      </p:sp>
      <p:grpSp>
        <p:nvGrpSpPr>
          <p:cNvPr id="89092" name="Group 10"/>
          <p:cNvGrpSpPr>
            <a:grpSpLocks/>
          </p:cNvGrpSpPr>
          <p:nvPr/>
        </p:nvGrpSpPr>
        <p:grpSpPr bwMode="auto">
          <a:xfrm>
            <a:off x="234950" y="3063875"/>
            <a:ext cx="7924800" cy="3724275"/>
            <a:chOff x="234950" y="3835400"/>
            <a:chExt cx="5638800" cy="2714625"/>
          </a:xfrm>
        </p:grpSpPr>
        <p:pic>
          <p:nvPicPr>
            <p:cNvPr id="89093"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4950" y="4044950"/>
              <a:ext cx="25622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4"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49550" y="3835400"/>
              <a:ext cx="174307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5"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92625" y="5026025"/>
              <a:ext cx="138112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2120974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p:txBody>
          <a:bodyPr/>
          <a:lstStyle/>
          <a:p>
            <a:r>
              <a:rPr lang="en-US" altLang="x-none">
                <a:ea typeface="ＭＳ Ｐゴシック" charset="-128"/>
              </a:rPr>
              <a:t>FTTP Architecture: To Home</a:t>
            </a:r>
          </a:p>
        </p:txBody>
      </p:sp>
      <p:sp>
        <p:nvSpPr>
          <p:cNvPr id="911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D547CDD-3ED0-F547-B431-EA98B2255703}" type="slidenum">
              <a:rPr lang="en-US" altLang="x-none" sz="1200">
                <a:latin typeface="Tahoma" charset="0"/>
              </a:rPr>
              <a:pPr/>
              <a:t>11</a:t>
            </a:fld>
            <a:endParaRPr lang="en-US" altLang="x-none" sz="1200">
              <a:latin typeface="Tahoma" charset="0"/>
            </a:endParaRPr>
          </a:p>
        </p:txBody>
      </p:sp>
      <p:pic>
        <p:nvPicPr>
          <p:cNvPr id="91139"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9750" y="1606550"/>
            <a:ext cx="79565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0"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89788" y="2673350"/>
            <a:ext cx="1966912"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1" name="Picture 1"/>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1827" y="5460122"/>
            <a:ext cx="24145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0408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a:xfrm>
            <a:off x="533400" y="82550"/>
            <a:ext cx="8235950" cy="1146175"/>
          </a:xfrm>
        </p:spPr>
        <p:txBody>
          <a:bodyPr/>
          <a:lstStyle/>
          <a:p>
            <a:r>
              <a:rPr lang="en-US" altLang="x-none" sz="3600">
                <a:ea typeface="ＭＳ Ｐゴシック" charset="-128"/>
              </a:rPr>
              <a:t>FTTP Architecture: </a:t>
            </a:r>
            <a:br>
              <a:rPr lang="en-US" altLang="x-none" sz="3600">
                <a:ea typeface="ＭＳ Ｐゴシック" charset="-128"/>
              </a:rPr>
            </a:br>
            <a:r>
              <a:rPr lang="en-US" altLang="x-none" sz="3600">
                <a:ea typeface="ＭＳ Ｐゴシック" charset="-128"/>
              </a:rPr>
              <a:t>Fiber Distribution Terminal (FDT)</a:t>
            </a:r>
          </a:p>
        </p:txBody>
      </p:sp>
      <p:sp>
        <p:nvSpPr>
          <p:cNvPr id="931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6AC2039-A081-C942-8197-FDE9A711FD70}" type="slidenum">
              <a:rPr lang="en-US" altLang="x-none" sz="1200">
                <a:latin typeface="Tahoma" charset="0"/>
              </a:rPr>
              <a:pPr/>
              <a:t>12</a:t>
            </a:fld>
            <a:endParaRPr lang="en-US" altLang="x-none" sz="1200">
              <a:latin typeface="Tahoma" charset="0"/>
            </a:endParaRP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0" y="1530350"/>
            <a:ext cx="83693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8"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9750" y="4044950"/>
            <a:ext cx="18891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9"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568575" y="4502150"/>
            <a:ext cx="292417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90"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68950" y="4044950"/>
            <a:ext cx="32766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230921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p:txBody>
          <a:bodyPr/>
          <a:lstStyle/>
          <a:p>
            <a:r>
              <a:rPr lang="en-US" altLang="x-none" sz="3600">
                <a:ea typeface="ＭＳ Ｐゴシック" charset="-128"/>
              </a:rPr>
              <a:t>FTTP Architecture: Central to Fiber Distribution Hub (FDH)</a:t>
            </a:r>
          </a:p>
        </p:txBody>
      </p:sp>
      <p:sp>
        <p:nvSpPr>
          <p:cNvPr id="952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3AE1ADA-E589-7840-A3DE-7A4FFB31AE74}" type="slidenum">
              <a:rPr lang="en-US" altLang="x-none" sz="1200">
                <a:latin typeface="Tahoma" charset="0"/>
              </a:rPr>
              <a:pPr/>
              <a:t>13</a:t>
            </a:fld>
            <a:endParaRPr lang="en-US" altLang="x-none" sz="1200">
              <a:latin typeface="Tahoma" charset="0"/>
            </a:endParaRPr>
          </a:p>
        </p:txBody>
      </p:sp>
      <p:sp>
        <p:nvSpPr>
          <p:cNvPr id="5" name="Rectangle 4"/>
          <p:cNvSpPr/>
          <p:nvPr/>
        </p:nvSpPr>
        <p:spPr>
          <a:xfrm>
            <a:off x="4273550" y="1682750"/>
            <a:ext cx="4578350" cy="2308225"/>
          </a:xfrm>
          <a:prstGeom prst="rect">
            <a:avLst/>
          </a:prstGeom>
        </p:spPr>
        <p:txBody>
          <a:bodyPr>
            <a:spAutoFit/>
          </a:bodyPr>
          <a:lstStyle/>
          <a:p>
            <a:pPr algn="l">
              <a:defRPr/>
            </a:pPr>
            <a:r>
              <a:rPr lang="en-US" sz="2400" dirty="0">
                <a:solidFill>
                  <a:srgbClr val="40458E"/>
                </a:solidFill>
                <a:latin typeface="Comic Sans MS"/>
                <a:ea typeface="+mn-ea"/>
              </a:rPr>
              <a:t>- Backbone fiber ring on</a:t>
            </a:r>
          </a:p>
          <a:p>
            <a:pPr algn="l">
              <a:defRPr/>
            </a:pPr>
            <a:r>
              <a:rPr lang="en-US" sz="2400" dirty="0">
                <a:solidFill>
                  <a:srgbClr val="40458E"/>
                </a:solidFill>
                <a:latin typeface="Comic Sans MS"/>
                <a:ea typeface="+mn-ea"/>
              </a:rPr>
              <a:t>primary arterial streets</a:t>
            </a:r>
          </a:p>
          <a:p>
            <a:pPr algn="l">
              <a:defRPr/>
            </a:pPr>
            <a:r>
              <a:rPr lang="en-US" sz="2400" dirty="0">
                <a:solidFill>
                  <a:srgbClr val="40458E"/>
                </a:solidFill>
                <a:latin typeface="Comic Sans MS"/>
                <a:ea typeface="+mn-ea"/>
              </a:rPr>
              <a:t>(brown)</a:t>
            </a:r>
            <a:endParaRPr lang="en-US" sz="2400" dirty="0">
              <a:solidFill>
                <a:srgbClr val="40458E"/>
              </a:solidFill>
              <a:latin typeface="+mn-lt"/>
              <a:ea typeface="+mn-ea"/>
            </a:endParaRPr>
          </a:p>
          <a:p>
            <a:pPr algn="l">
              <a:defRPr/>
            </a:pPr>
            <a:r>
              <a:rPr lang="en-US" sz="2400" dirty="0">
                <a:solidFill>
                  <a:srgbClr val="40458E"/>
                </a:solidFill>
                <a:latin typeface="+mn-lt"/>
                <a:ea typeface="+mn-ea"/>
              </a:rPr>
              <a:t>- Local distribution fiber</a:t>
            </a:r>
          </a:p>
          <a:p>
            <a:pPr algn="l">
              <a:defRPr/>
            </a:pPr>
            <a:r>
              <a:rPr lang="en-US" sz="2400" dirty="0">
                <a:solidFill>
                  <a:srgbClr val="40458E"/>
                </a:solidFill>
                <a:latin typeface="+mn-lt"/>
                <a:ea typeface="+mn-ea"/>
              </a:rPr>
              <a:t>plant (red) meets backbone</a:t>
            </a:r>
          </a:p>
          <a:p>
            <a:pPr algn="l">
              <a:defRPr/>
            </a:pPr>
            <a:r>
              <a:rPr lang="en-US" sz="2400" dirty="0">
                <a:solidFill>
                  <a:srgbClr val="40458E"/>
                </a:solidFill>
                <a:latin typeface="+mn-lt"/>
                <a:ea typeface="+mn-ea"/>
              </a:rPr>
              <a:t>at cabinet</a:t>
            </a:r>
          </a:p>
        </p:txBody>
      </p:sp>
      <p:pic>
        <p:nvPicPr>
          <p:cNvPr id="95236"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3550" y="1758950"/>
            <a:ext cx="3759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5237"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59350" y="4279900"/>
            <a:ext cx="3352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5238" name="Rectangle 8"/>
          <p:cNvSpPr>
            <a:spLocks noChangeArrowheads="1"/>
          </p:cNvSpPr>
          <p:nvPr/>
        </p:nvSpPr>
        <p:spPr bwMode="auto">
          <a:xfrm>
            <a:off x="8235950" y="5340350"/>
            <a:ext cx="830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40458E"/>
                </a:solidFill>
                <a:latin typeface="Comic Sans MS" charset="0"/>
              </a:rPr>
              <a:t>FDH</a:t>
            </a:r>
            <a:endParaRPr lang="en-US" altLang="x-none"/>
          </a:p>
        </p:txBody>
      </p:sp>
    </p:spTree>
    <p:extLst>
      <p:ext uri="{BB962C8B-B14F-4D97-AF65-F5344CB8AC3E}">
        <p14:creationId xmlns:p14="http://schemas.microsoft.com/office/powerpoint/2010/main" val="3137454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tLang="x-none">
                <a:ea typeface="ＭＳ Ｐゴシック" charset="-128"/>
              </a:rPr>
              <a:t>Access: DSL</a:t>
            </a:r>
          </a:p>
        </p:txBody>
      </p:sp>
      <p:sp>
        <p:nvSpPr>
          <p:cNvPr id="97282" name="Content Placeholder 2"/>
          <p:cNvSpPr>
            <a:spLocks noGrp="1"/>
          </p:cNvSpPr>
          <p:nvPr>
            <p:ph idx="1"/>
          </p:nvPr>
        </p:nvSpPr>
        <p:spPr/>
        <p:txBody>
          <a:bodyPr/>
          <a:lstStyle/>
          <a:p>
            <a:pPr>
              <a:buFont typeface="Wingdings" pitchFamily="2" charset="2"/>
              <a:buChar char="q"/>
            </a:pPr>
            <a:r>
              <a:rPr lang="en-US" altLang="x-none" dirty="0">
                <a:ea typeface="ＭＳ Ｐゴシック" charset="-128"/>
              </a:rPr>
              <a:t>Compared with FTTP, copper from cabinet (DSLAM) to home</a:t>
            </a:r>
          </a:p>
        </p:txBody>
      </p:sp>
      <p:sp>
        <p:nvSpPr>
          <p:cNvPr id="97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5D9B425-FFDD-454B-A1F4-B89F9C235ECC}" type="slidenum">
              <a:rPr lang="en-US" altLang="x-none" sz="1200">
                <a:latin typeface="Tahoma" charset="0"/>
              </a:rPr>
              <a:pPr/>
              <a:t>14</a:t>
            </a:fld>
            <a:endParaRPr lang="en-US" altLang="x-none" sz="1200">
              <a:latin typeface="Tahoma" charset="0"/>
            </a:endParaRPr>
          </a:p>
        </p:txBody>
      </p:sp>
      <p:grpSp>
        <p:nvGrpSpPr>
          <p:cNvPr id="97284" name="Group 7"/>
          <p:cNvGrpSpPr>
            <a:grpSpLocks/>
          </p:cNvGrpSpPr>
          <p:nvPr/>
        </p:nvGrpSpPr>
        <p:grpSpPr bwMode="auto">
          <a:xfrm>
            <a:off x="311150" y="3254375"/>
            <a:ext cx="6324600" cy="3616325"/>
            <a:chOff x="844550" y="3698575"/>
            <a:chExt cx="5334000" cy="2622850"/>
          </a:xfrm>
        </p:grpSpPr>
        <p:pic>
          <p:nvPicPr>
            <p:cNvPr id="97287"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4550" y="3816350"/>
              <a:ext cx="24765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8"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82950" y="3698575"/>
              <a:ext cx="1676400" cy="206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9"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959350" y="4273550"/>
              <a:ext cx="12192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97285"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83325" y="2139950"/>
            <a:ext cx="2638425"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7286" name="Rectangle 9"/>
          <p:cNvSpPr>
            <a:spLocks noChangeArrowheads="1"/>
          </p:cNvSpPr>
          <p:nvPr/>
        </p:nvSpPr>
        <p:spPr bwMode="auto">
          <a:xfrm>
            <a:off x="6940550" y="4197350"/>
            <a:ext cx="1101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a:solidFill>
                  <a:srgbClr val="000000"/>
                </a:solidFill>
                <a:latin typeface="Comic Sans MS" charset="0"/>
              </a:rPr>
              <a:t>DSLAM</a:t>
            </a:r>
            <a:endParaRPr lang="en-US" altLang="x-none"/>
          </a:p>
        </p:txBody>
      </p:sp>
    </p:spTree>
    <p:extLst>
      <p:ext uri="{BB962C8B-B14F-4D97-AF65-F5344CB8AC3E}">
        <p14:creationId xmlns:p14="http://schemas.microsoft.com/office/powerpoint/2010/main" val="4040282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15</a:t>
            </a:fld>
            <a:endParaRPr lang="en-US" altLang="x-none"/>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822" y="1435100"/>
            <a:ext cx="9156700" cy="4978400"/>
          </a:xfrm>
          <a:prstGeom prst="rect">
            <a:avLst/>
          </a:prstGeom>
        </p:spPr>
      </p:pic>
      <p:sp>
        <p:nvSpPr>
          <p:cNvPr id="8" name="Rectangle 7"/>
          <p:cNvSpPr/>
          <p:nvPr/>
        </p:nvSpPr>
        <p:spPr>
          <a:xfrm>
            <a:off x="234950" y="6501368"/>
            <a:ext cx="2383986" cy="369332"/>
          </a:xfrm>
          <a:prstGeom prst="rect">
            <a:avLst/>
          </a:prstGeom>
        </p:spPr>
        <p:txBody>
          <a:bodyPr wrap="none">
            <a:spAutoFit/>
          </a:bodyPr>
          <a:lstStyle/>
          <a:p>
            <a:pPr algn="l"/>
            <a:r>
              <a:rPr lang="en-US" sz="1800" dirty="0"/>
              <a:t>https://</a:t>
            </a:r>
            <a:r>
              <a:rPr lang="en-US" sz="1800" dirty="0" err="1"/>
              <a:t>x.company</a:t>
            </a:r>
            <a:r>
              <a:rPr lang="en-US" sz="1800" dirty="0"/>
              <a:t>/loon/</a:t>
            </a:r>
          </a:p>
        </p:txBody>
      </p:sp>
    </p:spTree>
    <p:extLst>
      <p:ext uri="{BB962C8B-B14F-4D97-AF65-F5344CB8AC3E}">
        <p14:creationId xmlns:p14="http://schemas.microsoft.com/office/powerpoint/2010/main" val="3186943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16</a:t>
            </a:fld>
            <a:endParaRPr lang="en-US" altLang="x-none"/>
          </a:p>
        </p:txBody>
      </p:sp>
      <p:sp>
        <p:nvSpPr>
          <p:cNvPr id="6" name="Rectangle 5"/>
          <p:cNvSpPr/>
          <p:nvPr/>
        </p:nvSpPr>
        <p:spPr>
          <a:xfrm>
            <a:off x="692150" y="6635480"/>
            <a:ext cx="3183885" cy="215444"/>
          </a:xfrm>
          <a:prstGeom prst="rect">
            <a:avLst/>
          </a:prstGeom>
        </p:spPr>
        <p:txBody>
          <a:bodyPr wrap="none">
            <a:spAutoFit/>
          </a:bodyPr>
          <a:lstStyle/>
          <a:p>
            <a:r>
              <a:rPr lang="en-US" sz="800" dirty="0"/>
              <a:t>https://</a:t>
            </a:r>
            <a:r>
              <a:rPr lang="en-US" sz="800" dirty="0" err="1"/>
              <a:t>www.cnet.com</a:t>
            </a:r>
            <a:r>
              <a:rPr lang="en-US" sz="800" dirty="0"/>
              <a:t>/home/internet/</a:t>
            </a:r>
            <a:r>
              <a:rPr lang="en-US" sz="800" dirty="0" err="1"/>
              <a:t>starlink</a:t>
            </a:r>
            <a:r>
              <a:rPr lang="en-US" sz="800" dirty="0"/>
              <a:t>-satellite-internet-explained/</a:t>
            </a:r>
          </a:p>
        </p:txBody>
      </p:sp>
      <p:pic>
        <p:nvPicPr>
          <p:cNvPr id="3" name="Picture 2">
            <a:extLst>
              <a:ext uri="{FF2B5EF4-FFF2-40B4-BE49-F238E27FC236}">
                <a16:creationId xmlns:a16="http://schemas.microsoft.com/office/drawing/2014/main" id="{0F06BA24-8257-4A4F-9A2D-5B97B0D4B67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82750" y="1374775"/>
            <a:ext cx="6400800" cy="5285337"/>
          </a:xfrm>
          <a:prstGeom prst="rect">
            <a:avLst/>
          </a:prstGeom>
        </p:spPr>
      </p:pic>
    </p:spTree>
    <p:extLst>
      <p:ext uri="{BB962C8B-B14F-4D97-AF65-F5344CB8AC3E}">
        <p14:creationId xmlns:p14="http://schemas.microsoft.com/office/powerpoint/2010/main" val="3201810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211381-3747-B44D-AD44-CADC0D9C08D8}" type="slidenum">
              <a:rPr lang="en-US" altLang="x-none" sz="1200">
                <a:latin typeface="Tahoma" charset="0"/>
              </a:rPr>
              <a:pPr/>
              <a:t>17</a:t>
            </a:fld>
            <a:endParaRPr lang="en-US" altLang="x-none" sz="1200">
              <a:latin typeface="Tahoma" charset="0"/>
            </a:endParaRPr>
          </a:p>
        </p:txBody>
      </p:sp>
      <p:sp>
        <p:nvSpPr>
          <p:cNvPr id="99330" name="Rectangle 2"/>
          <p:cNvSpPr>
            <a:spLocks noGrp="1" noChangeArrowheads="1"/>
          </p:cNvSpPr>
          <p:nvPr>
            <p:ph type="title"/>
          </p:nvPr>
        </p:nvSpPr>
        <p:spPr/>
        <p:txBody>
          <a:bodyPr/>
          <a:lstStyle/>
          <a:p>
            <a:r>
              <a:rPr lang="en-US" altLang="x-none" sz="3200">
                <a:ea typeface="ＭＳ Ｐゴシック" charset="-128"/>
              </a:rPr>
              <a:t>Campus Network</a:t>
            </a:r>
          </a:p>
        </p:txBody>
      </p:sp>
      <p:sp>
        <p:nvSpPr>
          <p:cNvPr id="6" name="Rounded Rectangle 5"/>
          <p:cNvSpPr>
            <a:spLocks noChangeArrowheads="1"/>
          </p:cNvSpPr>
          <p:nvPr/>
        </p:nvSpPr>
        <p:spPr bwMode="auto">
          <a:xfrm>
            <a:off x="4721225" y="5235575"/>
            <a:ext cx="2530475" cy="1454150"/>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7" name="Line 182"/>
          <p:cNvSpPr>
            <a:spLocks noChangeShapeType="1"/>
          </p:cNvSpPr>
          <p:nvPr/>
        </p:nvSpPr>
        <p:spPr bwMode="auto">
          <a:xfrm>
            <a:off x="5897563" y="4937125"/>
            <a:ext cx="1905000" cy="7016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8" name="Rounded Rectangle 7"/>
          <p:cNvSpPr>
            <a:spLocks noChangeArrowheads="1"/>
          </p:cNvSpPr>
          <p:nvPr/>
        </p:nvSpPr>
        <p:spPr bwMode="auto">
          <a:xfrm>
            <a:off x="417513" y="5254625"/>
            <a:ext cx="2189162"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9" name="Rectangle 183"/>
          <p:cNvSpPr>
            <a:spLocks noChangeArrowheads="1"/>
          </p:cNvSpPr>
          <p:nvPr/>
        </p:nvSpPr>
        <p:spPr bwMode="auto">
          <a:xfrm>
            <a:off x="2670175" y="5186363"/>
            <a:ext cx="7048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10" name="Line 15"/>
          <p:cNvSpPr>
            <a:spLocks noChangeShapeType="1"/>
          </p:cNvSpPr>
          <p:nvPr/>
        </p:nvSpPr>
        <p:spPr bwMode="auto">
          <a:xfrm flipH="1">
            <a:off x="947738" y="3214688"/>
            <a:ext cx="847725" cy="97313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1" name="Line 90"/>
          <p:cNvSpPr>
            <a:spLocks noChangeShapeType="1"/>
          </p:cNvSpPr>
          <p:nvPr/>
        </p:nvSpPr>
        <p:spPr bwMode="auto">
          <a:xfrm>
            <a:off x="2033588" y="3133725"/>
            <a:ext cx="4762" cy="23272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2" name="Line 90"/>
          <p:cNvSpPr>
            <a:spLocks noChangeShapeType="1"/>
          </p:cNvSpPr>
          <p:nvPr/>
        </p:nvSpPr>
        <p:spPr bwMode="auto">
          <a:xfrm flipH="1">
            <a:off x="933450" y="4411663"/>
            <a:ext cx="14288" cy="163671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3" name="Line 90"/>
          <p:cNvSpPr>
            <a:spLocks noChangeShapeType="1"/>
          </p:cNvSpPr>
          <p:nvPr/>
        </p:nvSpPr>
        <p:spPr bwMode="auto">
          <a:xfrm>
            <a:off x="3633788" y="2593975"/>
            <a:ext cx="4762" cy="23272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4" name="Line 55"/>
          <p:cNvSpPr>
            <a:spLocks noChangeShapeType="1"/>
          </p:cNvSpPr>
          <p:nvPr/>
        </p:nvSpPr>
        <p:spPr bwMode="auto">
          <a:xfrm flipH="1">
            <a:off x="6708775" y="1582738"/>
            <a:ext cx="617538" cy="27305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5" name="Line 55"/>
          <p:cNvSpPr>
            <a:spLocks noChangeShapeType="1"/>
          </p:cNvSpPr>
          <p:nvPr/>
        </p:nvSpPr>
        <p:spPr bwMode="auto">
          <a:xfrm flipH="1">
            <a:off x="5732463" y="1952625"/>
            <a:ext cx="627062" cy="3190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41" name="Picture 27"/>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08700" y="166687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ounded Rectangle 16"/>
          <p:cNvSpPr>
            <a:spLocks noChangeArrowheads="1"/>
          </p:cNvSpPr>
          <p:nvPr/>
        </p:nvSpPr>
        <p:spPr bwMode="auto">
          <a:xfrm>
            <a:off x="2738438" y="5226050"/>
            <a:ext cx="1831975"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18" name="Line 182"/>
          <p:cNvSpPr>
            <a:spLocks noChangeShapeType="1"/>
          </p:cNvSpPr>
          <p:nvPr/>
        </p:nvSpPr>
        <p:spPr bwMode="auto">
          <a:xfrm>
            <a:off x="5811838" y="5046663"/>
            <a:ext cx="576262" cy="43180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9" name="Line 85"/>
          <p:cNvSpPr>
            <a:spLocks noChangeShapeType="1"/>
          </p:cNvSpPr>
          <p:nvPr/>
        </p:nvSpPr>
        <p:spPr bwMode="auto">
          <a:xfrm flipH="1">
            <a:off x="5227638" y="5040313"/>
            <a:ext cx="423862" cy="44291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0" name="AutoShape 78"/>
          <p:cNvSpPr>
            <a:spLocks noChangeArrowheads="1"/>
          </p:cNvSpPr>
          <p:nvPr/>
        </p:nvSpPr>
        <p:spPr bwMode="auto">
          <a:xfrm>
            <a:off x="6248400" y="5411788"/>
            <a:ext cx="727075" cy="762000"/>
          </a:xfrm>
          <a:prstGeom prst="roundRect">
            <a:avLst>
              <a:gd name="adj" fmla="val 16667"/>
            </a:avLst>
          </a:prstGeom>
          <a:solidFill>
            <a:srgbClr val="FF6600"/>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1" name="AutoShape 117"/>
          <p:cNvSpPr>
            <a:spLocks noChangeArrowheads="1"/>
          </p:cNvSpPr>
          <p:nvPr/>
        </p:nvSpPr>
        <p:spPr bwMode="auto">
          <a:xfrm>
            <a:off x="4922838" y="5411788"/>
            <a:ext cx="809625" cy="762000"/>
          </a:xfrm>
          <a:prstGeom prst="roundRect">
            <a:avLst>
              <a:gd name="adj" fmla="val 16667"/>
            </a:avLst>
          </a:prstGeom>
          <a:solidFill>
            <a:srgbClr val="586CFE"/>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2" name="Cloud"/>
          <p:cNvSpPr>
            <a:spLocks noChangeAspect="1" noEditPoints="1" noChangeArrowheads="1"/>
          </p:cNvSpPr>
          <p:nvPr/>
        </p:nvSpPr>
        <p:spPr bwMode="auto">
          <a:xfrm>
            <a:off x="7129463" y="1301750"/>
            <a:ext cx="1827212" cy="914400"/>
          </a:xfrm>
          <a:custGeom>
            <a:avLst/>
            <a:gdLst>
              <a:gd name="T0" fmla="*/ 566943 w 21600"/>
              <a:gd name="T1" fmla="*/ 19354800 h 21600"/>
              <a:gd name="T2" fmla="*/ 91385470 w 21600"/>
              <a:gd name="T3" fmla="*/ 38668367 h 21600"/>
              <a:gd name="T4" fmla="*/ 182618589 w 21600"/>
              <a:gd name="T5" fmla="*/ 19354800 h 21600"/>
              <a:gd name="T6" fmla="*/ 91385470 w 21600"/>
              <a:gd name="T7" fmla="*/ 221327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83A2CF"/>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defTabSz="814388" eaLnBrk="1" fontAlgn="auto" hangingPunct="1">
              <a:spcBef>
                <a:spcPts val="0"/>
              </a:spcBef>
              <a:spcAft>
                <a:spcPts val="0"/>
              </a:spcAft>
              <a:defRPr/>
            </a:pPr>
            <a:r>
              <a:rPr lang="en-US" altLang="zh-CN" sz="2200" kern="0" dirty="0">
                <a:ea typeface="宋体" charset="0"/>
                <a:cs typeface="宋体" charset="0"/>
              </a:rPr>
              <a:t>Internet</a:t>
            </a:r>
          </a:p>
        </p:txBody>
      </p:sp>
      <p:sp>
        <p:nvSpPr>
          <p:cNvPr id="23" name="Text Box 26"/>
          <p:cNvSpPr txBox="1">
            <a:spLocks noChangeArrowheads="1"/>
          </p:cNvSpPr>
          <p:nvPr/>
        </p:nvSpPr>
        <p:spPr bwMode="auto">
          <a:xfrm>
            <a:off x="5694363" y="1674813"/>
            <a:ext cx="638175"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3025" tIns="36512" rIns="73025" bIns="36512">
            <a:spAutoFit/>
          </a:bodyPr>
          <a:lstStyle>
            <a:lvl1pPr>
              <a:defRPr sz="2400" u="sng">
                <a:solidFill>
                  <a:schemeClr val="tx1"/>
                </a:solidFill>
                <a:latin typeface="Arial" charset="0"/>
                <a:ea typeface="ＭＳ Ｐゴシック" charset="0"/>
              </a:defRPr>
            </a:lvl1pPr>
            <a:lvl2pPr marL="742950" indent="-285750">
              <a:defRPr sz="2400" u="sng">
                <a:solidFill>
                  <a:schemeClr val="tx1"/>
                </a:solidFill>
                <a:latin typeface="Arial" charset="0"/>
                <a:ea typeface="ＭＳ Ｐゴシック" charset="0"/>
              </a:defRPr>
            </a:lvl2pPr>
            <a:lvl3pPr marL="1143000" indent="-228600">
              <a:defRPr sz="2400" u="sng">
                <a:solidFill>
                  <a:schemeClr val="tx1"/>
                </a:solidFill>
                <a:latin typeface="Arial" charset="0"/>
                <a:ea typeface="ＭＳ Ｐゴシック" charset="0"/>
              </a:defRPr>
            </a:lvl3pPr>
            <a:lvl4pPr marL="1600200" indent="-228600">
              <a:defRPr sz="2400" u="sng">
                <a:solidFill>
                  <a:schemeClr val="tx1"/>
                </a:solidFill>
                <a:latin typeface="Arial" charset="0"/>
                <a:ea typeface="ＭＳ Ｐゴシック" charset="0"/>
              </a:defRPr>
            </a:lvl4pPr>
            <a:lvl5pPr marL="2057400" indent="-228600">
              <a:defRPr sz="2400" u="sng">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9pPr>
          </a:lstStyle>
          <a:p>
            <a:pPr algn="l" eaLnBrk="1" fontAlgn="auto" hangingPunct="1">
              <a:spcBef>
                <a:spcPct val="50000"/>
              </a:spcBef>
              <a:spcAft>
                <a:spcPts val="0"/>
              </a:spcAft>
              <a:defRPr/>
            </a:pPr>
            <a:r>
              <a:rPr lang="en-US" sz="1400" b="1" u="none" kern="0" dirty="0">
                <a:latin typeface="+mn-lt"/>
                <a:cs typeface="ＭＳ Ｐゴシック" charset="0"/>
              </a:rPr>
              <a:t>CE</a:t>
            </a:r>
          </a:p>
        </p:txBody>
      </p:sp>
      <p:sp>
        <p:nvSpPr>
          <p:cNvPr id="24" name="Line 57"/>
          <p:cNvSpPr>
            <a:spLocks noChangeShapeType="1"/>
          </p:cNvSpPr>
          <p:nvPr/>
        </p:nvSpPr>
        <p:spPr bwMode="auto">
          <a:xfrm flipH="1">
            <a:off x="5724525" y="2679700"/>
            <a:ext cx="0" cy="28733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5" name="Line 87"/>
          <p:cNvSpPr>
            <a:spLocks noChangeShapeType="1"/>
          </p:cNvSpPr>
          <p:nvPr/>
        </p:nvSpPr>
        <p:spPr bwMode="auto">
          <a:xfrm>
            <a:off x="3976688" y="2365375"/>
            <a:ext cx="1682750" cy="79692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6" name="Rectangle 183"/>
          <p:cNvSpPr>
            <a:spLocks noChangeArrowheads="1"/>
          </p:cNvSpPr>
          <p:nvPr/>
        </p:nvSpPr>
        <p:spPr bwMode="auto">
          <a:xfrm>
            <a:off x="5737225" y="638810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27" name="Line 187"/>
          <p:cNvSpPr>
            <a:spLocks noChangeShapeType="1"/>
          </p:cNvSpPr>
          <p:nvPr/>
        </p:nvSpPr>
        <p:spPr bwMode="auto">
          <a:xfrm flipH="1">
            <a:off x="3089275" y="5016500"/>
            <a:ext cx="409575" cy="5095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8" name="Line 188"/>
          <p:cNvSpPr>
            <a:spLocks noChangeShapeType="1"/>
          </p:cNvSpPr>
          <p:nvPr/>
        </p:nvSpPr>
        <p:spPr bwMode="auto">
          <a:xfrm>
            <a:off x="3641725" y="5016500"/>
            <a:ext cx="417513" cy="5095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9" name="Rectangle 189"/>
          <p:cNvSpPr>
            <a:spLocks noChangeArrowheads="1"/>
          </p:cNvSpPr>
          <p:nvPr/>
        </p:nvSpPr>
        <p:spPr bwMode="auto">
          <a:xfrm>
            <a:off x="6115050" y="2220913"/>
            <a:ext cx="18732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F1 (Firewall)</a:t>
            </a:r>
          </a:p>
        </p:txBody>
      </p:sp>
      <p:sp>
        <p:nvSpPr>
          <p:cNvPr id="30" name="Rectangle 190"/>
          <p:cNvSpPr>
            <a:spLocks noChangeArrowheads="1"/>
          </p:cNvSpPr>
          <p:nvPr/>
        </p:nvSpPr>
        <p:spPr bwMode="auto">
          <a:xfrm>
            <a:off x="6132513" y="2844800"/>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S1</a:t>
            </a:r>
          </a:p>
        </p:txBody>
      </p:sp>
      <p:sp>
        <p:nvSpPr>
          <p:cNvPr id="31" name="Rectangle 191"/>
          <p:cNvSpPr>
            <a:spLocks noChangeArrowheads="1"/>
          </p:cNvSpPr>
          <p:nvPr/>
        </p:nvSpPr>
        <p:spPr bwMode="auto">
          <a:xfrm>
            <a:off x="6148388" y="3490913"/>
            <a:ext cx="2087562"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LB1 (Load balancer)</a:t>
            </a:r>
          </a:p>
        </p:txBody>
      </p:sp>
      <p:sp>
        <p:nvSpPr>
          <p:cNvPr id="32" name="Rectangle 192"/>
          <p:cNvSpPr>
            <a:spLocks noChangeArrowheads="1"/>
          </p:cNvSpPr>
          <p:nvPr/>
        </p:nvSpPr>
        <p:spPr bwMode="auto">
          <a:xfrm>
            <a:off x="6045200" y="4197350"/>
            <a:ext cx="2952750" cy="44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IPS1 (Intrusion prevention)</a:t>
            </a:r>
          </a:p>
          <a:p>
            <a:pPr defTabSz="814388">
              <a:defRPr/>
            </a:pPr>
            <a:endParaRPr lang="en-US" altLang="zh-CN" sz="1400" baseline="-25000" dirty="0">
              <a:ea typeface="宋体" charset="0"/>
              <a:cs typeface="宋体" charset="0"/>
            </a:endParaRPr>
          </a:p>
        </p:txBody>
      </p:sp>
      <p:sp>
        <p:nvSpPr>
          <p:cNvPr id="33" name="Rectangle 193"/>
          <p:cNvSpPr>
            <a:spLocks noChangeArrowheads="1"/>
          </p:cNvSpPr>
          <p:nvPr/>
        </p:nvSpPr>
        <p:spPr bwMode="auto">
          <a:xfrm>
            <a:off x="4073525" y="205105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F2</a:t>
            </a:r>
          </a:p>
        </p:txBody>
      </p:sp>
      <p:sp>
        <p:nvSpPr>
          <p:cNvPr id="34" name="Rectangle 194"/>
          <p:cNvSpPr>
            <a:spLocks noChangeArrowheads="1"/>
          </p:cNvSpPr>
          <p:nvPr/>
        </p:nvSpPr>
        <p:spPr bwMode="auto">
          <a:xfrm>
            <a:off x="4065588" y="2806700"/>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S2</a:t>
            </a:r>
          </a:p>
        </p:txBody>
      </p:sp>
      <p:sp>
        <p:nvSpPr>
          <p:cNvPr id="35" name="Rectangle 195"/>
          <p:cNvSpPr>
            <a:spLocks noChangeArrowheads="1"/>
          </p:cNvSpPr>
          <p:nvPr/>
        </p:nvSpPr>
        <p:spPr bwMode="auto">
          <a:xfrm>
            <a:off x="4075113" y="3390900"/>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LB2</a:t>
            </a:r>
          </a:p>
        </p:txBody>
      </p:sp>
      <p:sp>
        <p:nvSpPr>
          <p:cNvPr id="36" name="Rectangle 196"/>
          <p:cNvSpPr>
            <a:spLocks noChangeArrowheads="1"/>
          </p:cNvSpPr>
          <p:nvPr/>
        </p:nvSpPr>
        <p:spPr bwMode="auto">
          <a:xfrm>
            <a:off x="4056063" y="4065588"/>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IPS2</a:t>
            </a:r>
          </a:p>
        </p:txBody>
      </p:sp>
      <p:sp>
        <p:nvSpPr>
          <p:cNvPr id="37" name="Rectangle 197"/>
          <p:cNvSpPr>
            <a:spLocks noChangeArrowheads="1"/>
          </p:cNvSpPr>
          <p:nvPr/>
        </p:nvSpPr>
        <p:spPr bwMode="auto">
          <a:xfrm>
            <a:off x="6102350" y="473075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S3</a:t>
            </a:r>
          </a:p>
        </p:txBody>
      </p:sp>
      <p:sp>
        <p:nvSpPr>
          <p:cNvPr id="38" name="Rectangle 198"/>
          <p:cNvSpPr>
            <a:spLocks noChangeArrowheads="1"/>
          </p:cNvSpPr>
          <p:nvPr/>
        </p:nvSpPr>
        <p:spPr bwMode="auto">
          <a:xfrm>
            <a:off x="4038600" y="463550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S4</a:t>
            </a:r>
          </a:p>
        </p:txBody>
      </p:sp>
      <p:pic>
        <p:nvPicPr>
          <p:cNvPr id="99364" name="Picture 19"/>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70513" y="35401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5" name="Picture 19"/>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81363" y="35052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6" name="Picture 31" descr="Detecto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81363" y="41529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7" name="Picture 11" descr="IOSfirewall"/>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354388" y="2208213"/>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8" name="Picture 31" descr="Detecto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70513" y="41878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9"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81363" y="292893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0"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54375" y="4759325"/>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1"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26063" y="476408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23"/>
          <p:cNvSpPr>
            <a:spLocks noChangeArrowheads="1"/>
          </p:cNvSpPr>
          <p:nvPr/>
        </p:nvSpPr>
        <p:spPr bwMode="auto">
          <a:xfrm>
            <a:off x="4897438" y="6172200"/>
            <a:ext cx="900112" cy="514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300</a:t>
            </a:r>
          </a:p>
        </p:txBody>
      </p:sp>
      <p:sp>
        <p:nvSpPr>
          <p:cNvPr id="48" name="Rectangle 23"/>
          <p:cNvSpPr>
            <a:spLocks noChangeArrowheads="1"/>
          </p:cNvSpPr>
          <p:nvPr/>
        </p:nvSpPr>
        <p:spPr bwMode="auto">
          <a:xfrm>
            <a:off x="6229350" y="6186488"/>
            <a:ext cx="904875" cy="512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400</a:t>
            </a:r>
          </a:p>
        </p:txBody>
      </p:sp>
      <p:sp>
        <p:nvSpPr>
          <p:cNvPr id="49" name="Line 57"/>
          <p:cNvSpPr>
            <a:spLocks noChangeShapeType="1"/>
          </p:cNvSpPr>
          <p:nvPr/>
        </p:nvSpPr>
        <p:spPr bwMode="auto">
          <a:xfrm>
            <a:off x="5715000" y="3209925"/>
            <a:ext cx="3175" cy="3587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75"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59400" y="2963863"/>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6" name="Picture 11" descr="IOSfirewall"/>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24488" y="2243138"/>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Line 57"/>
          <p:cNvSpPr>
            <a:spLocks noChangeShapeType="1"/>
          </p:cNvSpPr>
          <p:nvPr/>
        </p:nvSpPr>
        <p:spPr bwMode="auto">
          <a:xfrm>
            <a:off x="5718175" y="3848100"/>
            <a:ext cx="4763" cy="3587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3" name="Line 57"/>
          <p:cNvSpPr>
            <a:spLocks noChangeShapeType="1"/>
          </p:cNvSpPr>
          <p:nvPr/>
        </p:nvSpPr>
        <p:spPr bwMode="auto">
          <a:xfrm>
            <a:off x="5721350" y="4433888"/>
            <a:ext cx="4763" cy="357187"/>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4" name="Rectangle 183"/>
          <p:cNvSpPr>
            <a:spLocks noChangeArrowheads="1"/>
          </p:cNvSpPr>
          <p:nvPr/>
        </p:nvSpPr>
        <p:spPr bwMode="auto">
          <a:xfrm>
            <a:off x="3290888" y="6364288"/>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Tier-2</a:t>
            </a:r>
          </a:p>
        </p:txBody>
      </p:sp>
      <p:sp>
        <p:nvSpPr>
          <p:cNvPr id="55" name="Line 15"/>
          <p:cNvSpPr>
            <a:spLocks noChangeShapeType="1"/>
          </p:cNvSpPr>
          <p:nvPr/>
        </p:nvSpPr>
        <p:spPr bwMode="auto">
          <a:xfrm flipH="1">
            <a:off x="2138363" y="2379663"/>
            <a:ext cx="1244600" cy="5270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56" name="Rectangle 23"/>
          <p:cNvSpPr>
            <a:spLocks noChangeArrowheads="1"/>
          </p:cNvSpPr>
          <p:nvPr/>
        </p:nvSpPr>
        <p:spPr bwMode="auto">
          <a:xfrm>
            <a:off x="1700213" y="6129338"/>
            <a:ext cx="10160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100</a:t>
            </a:r>
          </a:p>
        </p:txBody>
      </p:sp>
      <p:sp>
        <p:nvSpPr>
          <p:cNvPr id="57" name="Rectangle 30"/>
          <p:cNvSpPr>
            <a:spLocks noChangeArrowheads="1"/>
          </p:cNvSpPr>
          <p:nvPr/>
        </p:nvSpPr>
        <p:spPr bwMode="auto">
          <a:xfrm>
            <a:off x="1177925" y="2919413"/>
            <a:ext cx="4476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R1</a:t>
            </a:r>
          </a:p>
        </p:txBody>
      </p:sp>
      <p:sp>
        <p:nvSpPr>
          <p:cNvPr id="58" name="Rectangle 31"/>
          <p:cNvSpPr>
            <a:spLocks noChangeArrowheads="1"/>
          </p:cNvSpPr>
          <p:nvPr/>
        </p:nvSpPr>
        <p:spPr bwMode="auto">
          <a:xfrm>
            <a:off x="2463800" y="4645025"/>
            <a:ext cx="4349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S5</a:t>
            </a:r>
          </a:p>
        </p:txBody>
      </p:sp>
      <p:sp>
        <p:nvSpPr>
          <p:cNvPr id="59" name="Rectangle 36"/>
          <p:cNvSpPr>
            <a:spLocks noChangeArrowheads="1"/>
          </p:cNvSpPr>
          <p:nvPr/>
        </p:nvSpPr>
        <p:spPr bwMode="auto">
          <a:xfrm>
            <a:off x="1308100" y="4070350"/>
            <a:ext cx="6445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IPS3</a:t>
            </a:r>
          </a:p>
        </p:txBody>
      </p:sp>
      <p:sp>
        <p:nvSpPr>
          <p:cNvPr id="60" name="Rectangle 38"/>
          <p:cNvSpPr>
            <a:spLocks noChangeArrowheads="1"/>
          </p:cNvSpPr>
          <p:nvPr/>
        </p:nvSpPr>
        <p:spPr bwMode="auto">
          <a:xfrm>
            <a:off x="207963" y="4624388"/>
            <a:ext cx="4937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S6</a:t>
            </a:r>
          </a:p>
        </p:txBody>
      </p:sp>
      <p:pic>
        <p:nvPicPr>
          <p:cNvPr id="99386" name="Picture 31" descr="Detecto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30238" y="413067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7"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19263" y="473710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8"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77850" y="473075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9" name="Picture 75"/>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27200" y="290512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AutoShape 78"/>
          <p:cNvSpPr>
            <a:spLocks noChangeArrowheads="1"/>
          </p:cNvSpPr>
          <p:nvPr/>
        </p:nvSpPr>
        <p:spPr bwMode="auto">
          <a:xfrm>
            <a:off x="579438" y="5410200"/>
            <a:ext cx="763587" cy="763588"/>
          </a:xfrm>
          <a:prstGeom prst="roundRect">
            <a:avLst>
              <a:gd name="adj" fmla="val 16667"/>
            </a:avLst>
          </a:prstGeom>
          <a:solidFill>
            <a:srgbClr val="FF99CC"/>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6" name="AutoShape 117"/>
          <p:cNvSpPr>
            <a:spLocks noChangeArrowheads="1"/>
          </p:cNvSpPr>
          <p:nvPr/>
        </p:nvSpPr>
        <p:spPr bwMode="auto">
          <a:xfrm>
            <a:off x="1690688" y="5411788"/>
            <a:ext cx="812800" cy="763587"/>
          </a:xfrm>
          <a:prstGeom prst="roundRect">
            <a:avLst>
              <a:gd name="adj" fmla="val 16667"/>
            </a:avLst>
          </a:prstGeom>
          <a:solidFill>
            <a:srgbClr val="FFFF00"/>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7" name="Rectangle 89"/>
          <p:cNvSpPr>
            <a:spLocks noChangeArrowheads="1"/>
          </p:cNvSpPr>
          <p:nvPr/>
        </p:nvSpPr>
        <p:spPr bwMode="auto">
          <a:xfrm>
            <a:off x="565150" y="6134100"/>
            <a:ext cx="12954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200</a:t>
            </a:r>
          </a:p>
        </p:txBody>
      </p:sp>
      <p:sp>
        <p:nvSpPr>
          <p:cNvPr id="68" name="Rectangle 183"/>
          <p:cNvSpPr>
            <a:spLocks noChangeArrowheads="1"/>
          </p:cNvSpPr>
          <p:nvPr/>
        </p:nvSpPr>
        <p:spPr bwMode="auto">
          <a:xfrm>
            <a:off x="1193800" y="6389688"/>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a:t>
            </a:r>
            <a:r>
              <a:rPr lang="en-US" sz="1400" kern="0" dirty="0" err="1">
                <a:latin typeface="+mn-lt"/>
                <a:ea typeface="ＭＳ Ｐゴシック" charset="0"/>
                <a:cs typeface="ＭＳ Ｐゴシック" charset="0"/>
              </a:rPr>
              <a:t>ier</a:t>
            </a:r>
            <a:r>
              <a:rPr lang="en-US" sz="1400" kern="0" dirty="0">
                <a:latin typeface="+mn-lt"/>
                <a:ea typeface="ＭＳ Ｐゴシック" charset="0"/>
                <a:cs typeface="ＭＳ Ｐゴシック" charset="0"/>
              </a:rPr>
              <a:t>-3</a:t>
            </a:r>
          </a:p>
        </p:txBody>
      </p:sp>
      <p:pic>
        <p:nvPicPr>
          <p:cNvPr id="99394"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29363" y="55229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5"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4348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6"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78593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7"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5000" y="5526088"/>
            <a:ext cx="484188"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8"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922588" y="5475288"/>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9"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43338" y="54594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00"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518400" y="5492750"/>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23"/>
          <p:cNvSpPr>
            <a:spLocks noChangeArrowheads="1"/>
          </p:cNvSpPr>
          <p:nvPr/>
        </p:nvSpPr>
        <p:spPr bwMode="auto">
          <a:xfrm>
            <a:off x="7500938" y="6170613"/>
            <a:ext cx="90646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Logger</a:t>
            </a:r>
          </a:p>
        </p:txBody>
      </p:sp>
    </p:spTree>
    <p:extLst>
      <p:ext uri="{BB962C8B-B14F-4D97-AF65-F5344CB8AC3E}">
        <p14:creationId xmlns:p14="http://schemas.microsoft.com/office/powerpoint/2010/main" val="3688602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F0365D6-5E02-E64B-9CF3-052204E5D220}" type="slidenum">
              <a:rPr lang="en-US" altLang="x-none" sz="1200">
                <a:latin typeface="Tahoma" charset="0"/>
              </a:rPr>
              <a:pPr/>
              <a:t>18</a:t>
            </a:fld>
            <a:endParaRPr lang="en-US" altLang="x-none" sz="1200">
              <a:latin typeface="Tahoma" charset="0"/>
            </a:endParaRPr>
          </a:p>
        </p:txBody>
      </p:sp>
      <p:sp>
        <p:nvSpPr>
          <p:cNvPr id="101378" name="Rectangle 2"/>
          <p:cNvSpPr>
            <a:spLocks noGrp="1" noChangeArrowheads="1"/>
          </p:cNvSpPr>
          <p:nvPr>
            <p:ph type="title"/>
          </p:nvPr>
        </p:nvSpPr>
        <p:spPr/>
        <p:txBody>
          <a:bodyPr/>
          <a:lstStyle/>
          <a:p>
            <a:r>
              <a:rPr lang="en-US" altLang="x-none" sz="3200">
                <a:ea typeface="ＭＳ Ｐゴシック" charset="-128"/>
              </a:rPr>
              <a:t>Data Center Networks</a:t>
            </a:r>
          </a:p>
        </p:txBody>
      </p:sp>
      <p:pic>
        <p:nvPicPr>
          <p:cNvPr id="101379"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5950" y="1454150"/>
            <a:ext cx="746760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http://www.dailymail.co.uk/sciencetech/article-3369491/Google-s-plan-world-Search-engine-build-half-billion-dollar-data-center-US.html</a:t>
            </a:r>
          </a:p>
        </p:txBody>
      </p:sp>
    </p:spTree>
    <p:extLst>
      <p:ext uri="{BB962C8B-B14F-4D97-AF65-F5344CB8AC3E}">
        <p14:creationId xmlns:p14="http://schemas.microsoft.com/office/powerpoint/2010/main" val="1396665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72684DD-635A-C54B-AF87-5F7DB26312FF}" type="slidenum">
              <a:rPr lang="en-US" altLang="x-none" sz="1200">
                <a:latin typeface="Tahoma" charset="0"/>
              </a:rPr>
              <a:pPr/>
              <a:t>19</a:t>
            </a:fld>
            <a:endParaRPr lang="en-US" altLang="x-none" sz="1200">
              <a:latin typeface="Tahoma" charset="0"/>
            </a:endParaRPr>
          </a:p>
        </p:txBody>
      </p:sp>
      <p:sp>
        <p:nvSpPr>
          <p:cNvPr id="103426"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3427"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http://www.dailymail.co.uk/sciencetech/article-3369491/Google-s-plan-world-Search-engine-build-half-billion-dollar-data-center-US.html</a:t>
            </a:r>
          </a:p>
        </p:txBody>
      </p:sp>
      <p:pic>
        <p:nvPicPr>
          <p:cNvPr id="103428"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35150" y="1377950"/>
            <a:ext cx="5208588"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0016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BD3089F0-FA5C-C649-ACED-4338B4D96B22}" type="slidenum">
              <a:rPr lang="en-US" altLang="x-none" sz="1200">
                <a:latin typeface="Tahoma" charset="0"/>
              </a:rPr>
              <a:pPr/>
              <a:t>2</a:t>
            </a:fld>
            <a:endParaRPr lang="en-US" altLang="x-none" sz="1200">
              <a:latin typeface="Tahoma" charset="0"/>
            </a:endParaRPr>
          </a:p>
        </p:txBody>
      </p:sp>
      <p:sp>
        <p:nvSpPr>
          <p:cNvPr id="19458" name="Rectangle 4"/>
          <p:cNvSpPr>
            <a:spLocks noChangeArrowheads="1"/>
          </p:cNvSpPr>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4000" u="sng">
                <a:solidFill>
                  <a:schemeClr val="accent2"/>
                </a:solidFill>
              </a:rPr>
              <a:t>Outline</a:t>
            </a:r>
          </a:p>
        </p:txBody>
      </p:sp>
      <p:sp>
        <p:nvSpPr>
          <p:cNvPr id="19459"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rgbClr val="C00000"/>
              </a:buClr>
              <a:buSzPct val="85000"/>
              <a:buFont typeface="Wingdings" charset="2"/>
              <a:buChar char="Ø"/>
            </a:pPr>
            <a:r>
              <a:rPr lang="en-US" altLang="x-none" sz="2800" i="1" dirty="0">
                <a:solidFill>
                  <a:srgbClr val="C00000"/>
                </a:solidFill>
              </a:rPr>
              <a:t>Admin</a:t>
            </a:r>
            <a:r>
              <a:rPr lang="en-US" altLang="zh-CN" sz="2800" i="1" dirty="0">
                <a:solidFill>
                  <a:srgbClr val="C00000"/>
                </a:solidFill>
              </a:rPr>
              <a:t>.</a:t>
            </a:r>
            <a:r>
              <a:rPr lang="en-US" altLang="x-none" sz="2800" i="1" dirty="0">
                <a:solidFill>
                  <a:srgbClr val="C00000"/>
                </a:solidFill>
              </a:rPr>
              <a:t> and recap</a:t>
            </a:r>
          </a:p>
          <a:p>
            <a:pPr algn="l">
              <a:spcBef>
                <a:spcPct val="20000"/>
              </a:spcBef>
              <a:buClr>
                <a:schemeClr val="accent2"/>
              </a:buClr>
              <a:buSzPct val="85000"/>
              <a:buFont typeface="Wingdings" charset="2"/>
              <a:buChar char="q"/>
            </a:pPr>
            <a:r>
              <a:rPr lang="en-US" altLang="x-none" sz="2800" dirty="0"/>
              <a:t>A brief introduction to the Internet: </a:t>
            </a:r>
          </a:p>
          <a:p>
            <a:pPr marL="914400" lvl="1" indent="-457200" algn="l">
              <a:spcBef>
                <a:spcPct val="20000"/>
              </a:spcBef>
              <a:buClr>
                <a:schemeClr val="accent2"/>
              </a:buClr>
              <a:buSzPct val="85000"/>
              <a:buFont typeface="Courier New" panose="02070309020205020404" pitchFamily="49" charset="0"/>
              <a:buChar char="o"/>
            </a:pPr>
            <a:r>
              <a:rPr lang="en-US" altLang="zh-CN" sz="2800" dirty="0"/>
              <a:t>present</a:t>
            </a:r>
            <a:endParaRPr lang="en-US" altLang="x-none" sz="2800" dirty="0"/>
          </a:p>
          <a:p>
            <a:pPr algn="l">
              <a:spcBef>
                <a:spcPct val="20000"/>
              </a:spcBef>
              <a:buClr>
                <a:schemeClr val="accent2"/>
              </a:buClr>
              <a:buSzPct val="85000"/>
              <a:buFont typeface="Wingdings" charset="2"/>
              <a:buChar char="q"/>
            </a:pPr>
            <a:r>
              <a:rPr lang="en-US" altLang="x-none" sz="2800" dirty="0"/>
              <a:t>Challenges of Internet networks and apps</a:t>
            </a:r>
          </a:p>
          <a:p>
            <a:pPr algn="l">
              <a:spcBef>
                <a:spcPct val="20000"/>
              </a:spcBef>
              <a:buClr>
                <a:schemeClr val="accent2"/>
              </a:buClr>
              <a:buSzPct val="85000"/>
              <a:buFont typeface="Wingdings" charset="2"/>
              <a:buChar char="q"/>
            </a:pPr>
            <a:r>
              <a:rPr lang="en-US" altLang="x-none" sz="2800" dirty="0"/>
              <a:t>A taxonomy of communication networks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8750"/>
            <a:ext cx="8464550" cy="1146175"/>
          </a:xfrm>
        </p:spPr>
        <p:txBody>
          <a:bodyPr/>
          <a:lstStyle/>
          <a:p>
            <a:r>
              <a:rPr lang="en-US" altLang="x-none" sz="3600" dirty="0">
                <a:ea typeface="ＭＳ Ｐゴシック" charset="-128"/>
              </a:rPr>
              <a:t>Foundation of Data </a:t>
            </a:r>
            <a:r>
              <a:rPr lang="en-US" altLang="x-none" sz="3600">
                <a:ea typeface="ＭＳ Ｐゴシック" charset="-128"/>
              </a:rPr>
              <a:t>Center Networks</a:t>
            </a:r>
            <a:endParaRPr lang="en-US" sz="3600" dirty="0"/>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20</a:t>
            </a:fld>
            <a:endParaRPr lang="en-US" altLang="x-none"/>
          </a:p>
        </p:txBody>
      </p:sp>
      <p:sp>
        <p:nvSpPr>
          <p:cNvPr id="5" name="Rectangle 4"/>
          <p:cNvSpPr/>
          <p:nvPr/>
        </p:nvSpPr>
        <p:spPr bwMode="auto">
          <a:xfrm>
            <a:off x="2825750" y="1743029"/>
            <a:ext cx="3810000" cy="3581400"/>
          </a:xfrm>
          <a:prstGeom prst="rect">
            <a:avLst/>
          </a:prstGeom>
          <a:solidFill>
            <a:schemeClr val="accent6">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500" b="0" i="0" u="none" strike="noStrike" cap="none" normalizeH="0" baseline="0">
              <a:ln>
                <a:noFill/>
              </a:ln>
              <a:solidFill>
                <a:schemeClr val="tx1"/>
              </a:solidFill>
              <a:effectLst/>
              <a:latin typeface="Times New Roman" pitchFamily="18" charset="0"/>
            </a:endParaRPr>
          </a:p>
        </p:txBody>
      </p:sp>
      <p:cxnSp>
        <p:nvCxnSpPr>
          <p:cNvPr id="7" name="Straight Arrow Connector 6"/>
          <p:cNvCxnSpPr/>
          <p:nvPr/>
        </p:nvCxnSpPr>
        <p:spPr bwMode="auto">
          <a:xfrm>
            <a:off x="2139950" y="2200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2139950" y="2581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2139950" y="4867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1" name="TextBox 10"/>
          <p:cNvSpPr txBox="1"/>
          <p:nvPr/>
        </p:nvSpPr>
        <p:spPr>
          <a:xfrm>
            <a:off x="1911350" y="2395075"/>
            <a:ext cx="287259" cy="338554"/>
          </a:xfrm>
          <a:prstGeom prst="rect">
            <a:avLst/>
          </a:prstGeom>
          <a:noFill/>
        </p:spPr>
        <p:txBody>
          <a:bodyPr wrap="none" rtlCol="0">
            <a:spAutoFit/>
          </a:bodyPr>
          <a:lstStyle/>
          <a:p>
            <a:r>
              <a:rPr lang="en-US" sz="1600" dirty="0"/>
              <a:t>2</a:t>
            </a:r>
          </a:p>
        </p:txBody>
      </p:sp>
      <p:sp>
        <p:nvSpPr>
          <p:cNvPr id="12" name="TextBox 11"/>
          <p:cNvSpPr txBox="1"/>
          <p:nvPr/>
        </p:nvSpPr>
        <p:spPr>
          <a:xfrm>
            <a:off x="1904938" y="4681075"/>
            <a:ext cx="300083" cy="369332"/>
          </a:xfrm>
          <a:prstGeom prst="rect">
            <a:avLst/>
          </a:prstGeom>
          <a:noFill/>
        </p:spPr>
        <p:txBody>
          <a:bodyPr wrap="none" rtlCol="0">
            <a:spAutoFit/>
          </a:bodyPr>
          <a:lstStyle/>
          <a:p>
            <a:r>
              <a:rPr lang="en-US" sz="1800" dirty="0"/>
              <a:t>n</a:t>
            </a:r>
          </a:p>
        </p:txBody>
      </p:sp>
      <p:sp>
        <p:nvSpPr>
          <p:cNvPr id="13" name="TextBox 12"/>
          <p:cNvSpPr txBox="1"/>
          <p:nvPr/>
        </p:nvSpPr>
        <p:spPr>
          <a:xfrm>
            <a:off x="1904938" y="2047829"/>
            <a:ext cx="287259" cy="338554"/>
          </a:xfrm>
          <a:prstGeom prst="rect">
            <a:avLst/>
          </a:prstGeom>
          <a:noFill/>
        </p:spPr>
        <p:txBody>
          <a:bodyPr wrap="none" rtlCol="0">
            <a:spAutoFit/>
          </a:bodyPr>
          <a:lstStyle/>
          <a:p>
            <a:r>
              <a:rPr lang="en-US" sz="1600" dirty="0"/>
              <a:t>1</a:t>
            </a:r>
          </a:p>
        </p:txBody>
      </p:sp>
      <p:grpSp>
        <p:nvGrpSpPr>
          <p:cNvPr id="3" name="Group 2"/>
          <p:cNvGrpSpPr/>
          <p:nvPr/>
        </p:nvGrpSpPr>
        <p:grpSpPr>
          <a:xfrm>
            <a:off x="3250414" y="5331033"/>
            <a:ext cx="2960671" cy="1082721"/>
            <a:chOff x="3291720" y="5324429"/>
            <a:chExt cx="2960671" cy="1082721"/>
          </a:xfrm>
        </p:grpSpPr>
        <p:cxnSp>
          <p:nvCxnSpPr>
            <p:cNvPr id="15" name="Straight Arrow Connector 14"/>
            <p:cNvCxnSpPr/>
            <p:nvPr/>
          </p:nvCxnSpPr>
          <p:spPr bwMode="auto">
            <a:xfrm>
              <a:off x="34353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8" name="TextBox 17"/>
            <p:cNvSpPr txBox="1"/>
            <p:nvPr/>
          </p:nvSpPr>
          <p:spPr>
            <a:xfrm>
              <a:off x="5952308" y="6037818"/>
              <a:ext cx="300083" cy="369332"/>
            </a:xfrm>
            <a:prstGeom prst="rect">
              <a:avLst/>
            </a:prstGeom>
            <a:noFill/>
          </p:spPr>
          <p:txBody>
            <a:bodyPr wrap="none" rtlCol="0">
              <a:spAutoFit/>
            </a:bodyPr>
            <a:lstStyle/>
            <a:p>
              <a:r>
                <a:rPr lang="en-US" sz="1800" dirty="0"/>
                <a:t>n</a:t>
              </a:r>
            </a:p>
          </p:txBody>
        </p:sp>
        <p:cxnSp>
          <p:nvCxnSpPr>
            <p:cNvPr id="21" name="Straight Arrow Connector 20"/>
            <p:cNvCxnSpPr/>
            <p:nvPr/>
          </p:nvCxnSpPr>
          <p:spPr bwMode="auto">
            <a:xfrm>
              <a:off x="38925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2" name="Straight Arrow Connector 21"/>
            <p:cNvCxnSpPr/>
            <p:nvPr/>
          </p:nvCxnSpPr>
          <p:spPr bwMode="auto">
            <a:xfrm>
              <a:off x="6102350" y="5340350"/>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3" name="TextBox 22"/>
            <p:cNvSpPr txBox="1"/>
            <p:nvPr/>
          </p:nvSpPr>
          <p:spPr>
            <a:xfrm>
              <a:off x="3291720" y="6056275"/>
              <a:ext cx="287259" cy="338554"/>
            </a:xfrm>
            <a:prstGeom prst="rect">
              <a:avLst/>
            </a:prstGeom>
            <a:noFill/>
          </p:spPr>
          <p:txBody>
            <a:bodyPr wrap="none" rtlCol="0">
              <a:spAutoFit/>
            </a:bodyPr>
            <a:lstStyle/>
            <a:p>
              <a:r>
                <a:rPr lang="en-US" sz="1600" dirty="0"/>
                <a:t>1</a:t>
              </a:r>
            </a:p>
          </p:txBody>
        </p:sp>
        <p:sp>
          <p:nvSpPr>
            <p:cNvPr id="24" name="TextBox 23"/>
            <p:cNvSpPr txBox="1"/>
            <p:nvPr/>
          </p:nvSpPr>
          <p:spPr>
            <a:xfrm>
              <a:off x="3757692" y="6056275"/>
              <a:ext cx="287259" cy="338554"/>
            </a:xfrm>
            <a:prstGeom prst="rect">
              <a:avLst/>
            </a:prstGeom>
            <a:noFill/>
          </p:spPr>
          <p:txBody>
            <a:bodyPr wrap="none" rtlCol="0">
              <a:spAutoFit/>
            </a:bodyPr>
            <a:lstStyle/>
            <a:p>
              <a:r>
                <a:rPr lang="en-US" sz="1600" dirty="0"/>
                <a:t>2</a:t>
              </a:r>
            </a:p>
          </p:txBody>
        </p:sp>
      </p:grpSp>
    </p:spTree>
    <p:extLst>
      <p:ext uri="{BB962C8B-B14F-4D97-AF65-F5344CB8AC3E}">
        <p14:creationId xmlns:p14="http://schemas.microsoft.com/office/powerpoint/2010/main" val="2813293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C4DFBD9-BDB3-E041-B160-5B186D7D9CAF}" type="slidenum">
              <a:rPr lang="en-US" altLang="x-none" sz="1200">
                <a:latin typeface="Tahoma" charset="0"/>
              </a:rPr>
              <a:pPr/>
              <a:t>21</a:t>
            </a:fld>
            <a:endParaRPr lang="en-US" altLang="x-none" sz="1200">
              <a:latin typeface="Tahoma" charset="0"/>
            </a:endParaRPr>
          </a:p>
        </p:txBody>
      </p:sp>
      <p:sp>
        <p:nvSpPr>
          <p:cNvPr id="105474" name="Rectangle 2"/>
          <p:cNvSpPr>
            <a:spLocks noGrp="1" noChangeArrowheads="1"/>
          </p:cNvSpPr>
          <p:nvPr>
            <p:ph type="title"/>
          </p:nvPr>
        </p:nvSpPr>
        <p:spPr/>
        <p:txBody>
          <a:bodyPr/>
          <a:lstStyle/>
          <a:p>
            <a:r>
              <a:rPr lang="en-US" altLang="x-none" sz="3200" dirty="0">
                <a:ea typeface="ＭＳ Ｐゴシック" charset="-128"/>
              </a:rPr>
              <a:t>Foundation of Data Center Networks: Clos Networks</a:t>
            </a:r>
          </a:p>
        </p:txBody>
      </p:sp>
      <p:pic>
        <p:nvPicPr>
          <p:cNvPr id="105475"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39750" y="1682750"/>
            <a:ext cx="57912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3"/>
          <p:cNvSpPr>
            <a:spLocks noChangeArrowheads="1"/>
          </p:cNvSpPr>
          <p:nvPr/>
        </p:nvSpPr>
        <p:spPr bwMode="auto">
          <a:xfrm>
            <a:off x="539750" y="6594475"/>
            <a:ext cx="2865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en.wikipedia.org</a:t>
            </a:r>
            <a:r>
              <a:rPr lang="en-US" altLang="x-none" sz="1200" dirty="0"/>
              <a:t>/wiki/</a:t>
            </a:r>
            <a:r>
              <a:rPr lang="en-US" altLang="x-none" sz="1200" dirty="0" err="1"/>
              <a:t>Clos_network</a:t>
            </a:r>
            <a:endParaRPr lang="en-US" altLang="x-none" sz="1200" dirty="0"/>
          </a:p>
        </p:txBody>
      </p:sp>
      <p:sp>
        <p:nvSpPr>
          <p:cNvPr id="2" name="Rectangle 1"/>
          <p:cNvSpPr/>
          <p:nvPr/>
        </p:nvSpPr>
        <p:spPr>
          <a:xfrm>
            <a:off x="6472238" y="1530350"/>
            <a:ext cx="2651125" cy="2308324"/>
          </a:xfrm>
          <a:prstGeom prst="rect">
            <a:avLst/>
          </a:prstGeom>
        </p:spPr>
        <p:txBody>
          <a:bodyPr>
            <a:spAutoFit/>
          </a:bodyPr>
          <a:lstStyle/>
          <a:p>
            <a:pPr algn="l">
              <a:defRPr/>
            </a:pPr>
            <a:r>
              <a:rPr lang="en-US" sz="2400" kern="0" dirty="0">
                <a:solidFill>
                  <a:srgbClr val="000000"/>
                </a:solidFill>
                <a:latin typeface="Comic Sans MS" charset="0"/>
                <a:ea typeface="ＭＳ Ｐゴシック" charset="0"/>
                <a:cs typeface="ＭＳ Ｐゴシック" charset="0"/>
              </a:rPr>
              <a:t>Q: How big is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m so that each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new call can be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established w/o moving current calls?</a:t>
            </a:r>
            <a:endParaRPr lang="en-US" sz="400" dirty="0">
              <a:ea typeface="ＭＳ Ｐゴシック" charset="0"/>
              <a:cs typeface="ＭＳ Ｐゴシック" charset="0"/>
            </a:endParaRPr>
          </a:p>
        </p:txBody>
      </p:sp>
      <p:sp>
        <p:nvSpPr>
          <p:cNvPr id="7" name="Rectangle 6"/>
          <p:cNvSpPr/>
          <p:nvPr/>
        </p:nvSpPr>
        <p:spPr>
          <a:xfrm>
            <a:off x="6483350" y="4313238"/>
            <a:ext cx="2673350" cy="1938992"/>
          </a:xfrm>
          <a:prstGeom prst="rect">
            <a:avLst/>
          </a:prstGeom>
        </p:spPr>
        <p:txBody>
          <a:bodyPr>
            <a:spAutoFit/>
          </a:bodyPr>
          <a:lstStyle/>
          <a:p>
            <a:pPr algn="l">
              <a:defRPr/>
            </a:pPr>
            <a:r>
              <a:rPr lang="en-US" altLang="zh-CN" sz="2400" kern="0" dirty="0">
                <a:solidFill>
                  <a:srgbClr val="000000"/>
                </a:solidFill>
                <a:latin typeface="Comic Sans MS" charset="0"/>
                <a:ea typeface="ＭＳ Ｐゴシック" charset="0"/>
                <a:cs typeface="ＭＳ Ｐゴシック" charset="0"/>
              </a:rPr>
              <a:t>Challenge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to</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the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class</a:t>
            </a:r>
            <a:r>
              <a:rPr lang="en-US" sz="2400" kern="0" dirty="0">
                <a:solidFill>
                  <a:srgbClr val="000000"/>
                </a:solidFill>
                <a:latin typeface="Comic Sans MS" charset="0"/>
                <a:ea typeface="ＭＳ Ｐゴシック" charset="0"/>
                <a:cs typeface="ＭＳ Ｐゴシック" charset="0"/>
              </a:rPr>
              <a:t>: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If you can move existing calls, it is only m &gt;= n.</a:t>
            </a:r>
            <a:endParaRPr lang="en-US" sz="400" dirty="0">
              <a:ea typeface="ＭＳ Ｐゴシック" charset="0"/>
              <a:cs typeface="ＭＳ Ｐゴシック" charset="0"/>
            </a:endParaRPr>
          </a:p>
        </p:txBody>
      </p:sp>
    </p:spTree>
    <p:extLst>
      <p:ext uri="{BB962C8B-B14F-4D97-AF65-F5344CB8AC3E}">
        <p14:creationId xmlns:p14="http://schemas.microsoft.com/office/powerpoint/2010/main" val="32724650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a:xfrm>
            <a:off x="533400" y="228600"/>
            <a:ext cx="8312150" cy="1146175"/>
          </a:xfrm>
        </p:spPr>
        <p:txBody>
          <a:bodyPr/>
          <a:lstStyle/>
          <a:p>
            <a:r>
              <a:rPr lang="en-US" altLang="x-none" sz="3200" dirty="0">
                <a:ea typeface="ＭＳ Ｐゴシック" charset="-128"/>
              </a:rPr>
              <a:t>Data Center Networks: </a:t>
            </a:r>
            <a:br>
              <a:rPr lang="en-US" altLang="x-none" sz="3200" dirty="0">
                <a:ea typeface="ＭＳ Ｐゴシック" charset="-128"/>
              </a:rPr>
            </a:br>
            <a:r>
              <a:rPr lang="en-US" altLang="x-none" sz="3200" dirty="0">
                <a:ea typeface="ＭＳ Ｐゴシック" charset="-128"/>
              </a:rPr>
              <a:t>Fat-tree Networks</a:t>
            </a:r>
          </a:p>
        </p:txBody>
      </p:sp>
      <p:sp>
        <p:nvSpPr>
          <p:cNvPr id="107522" name="Content Placeholder 5"/>
          <p:cNvSpPr>
            <a:spLocks noGrp="1"/>
          </p:cNvSpPr>
          <p:nvPr>
            <p:ph idx="1"/>
          </p:nvPr>
        </p:nvSpPr>
        <p:spPr>
          <a:xfrm>
            <a:off x="539750" y="1377950"/>
            <a:ext cx="8458200" cy="1524000"/>
          </a:xfrm>
        </p:spPr>
        <p:txBody>
          <a:bodyPr/>
          <a:lstStyle/>
          <a:p>
            <a:pPr>
              <a:buFont typeface="Wingdings" pitchFamily="2" charset="2"/>
              <a:buChar char="q"/>
            </a:pPr>
            <a:r>
              <a:rPr lang="en-US" altLang="x-none" sz="1800" dirty="0">
                <a:ea typeface="ＭＳ Ｐゴシック" charset="-128"/>
              </a:rPr>
              <a:t>K-</a:t>
            </a:r>
            <a:r>
              <a:rPr lang="en-US" altLang="x-none" sz="1800" dirty="0" err="1">
                <a:ea typeface="ＭＳ Ｐゴシック" charset="-128"/>
              </a:rPr>
              <a:t>ary</a:t>
            </a:r>
            <a:r>
              <a:rPr lang="en-US" altLang="x-none" sz="1800" dirty="0">
                <a:ea typeface="ＭＳ Ｐゴシック" charset="-128"/>
              </a:rPr>
              <a:t> fat tree: three-layer topology (edge, aggregation and core)</a:t>
            </a:r>
          </a:p>
          <a:p>
            <a:pPr lvl="1">
              <a:buFont typeface="Courier New" panose="02070309020205020404" pitchFamily="49" charset="0"/>
              <a:buChar char="o"/>
            </a:pPr>
            <a:r>
              <a:rPr lang="en-US" altLang="x-none" sz="1600" dirty="0">
                <a:ea typeface="ＭＳ Ｐゴシック" charset="-128"/>
              </a:rPr>
              <a:t>k pods w/ each pod consists of (k/2)</a:t>
            </a:r>
            <a:r>
              <a:rPr lang="en-US" altLang="x-none" sz="1600" baseline="30000" dirty="0">
                <a:ea typeface="ＭＳ Ｐゴシック" charset="-128"/>
              </a:rPr>
              <a:t>2</a:t>
            </a:r>
            <a:r>
              <a:rPr lang="en-US" altLang="x-none" sz="1600" dirty="0">
                <a:ea typeface="ＭＳ Ｐゴシック" charset="-128"/>
              </a:rPr>
              <a:t> servers &amp; 2 layers of k/2 k-port switches</a:t>
            </a:r>
          </a:p>
          <a:p>
            <a:pPr lvl="2"/>
            <a:r>
              <a:rPr lang="en-US" altLang="x-none" sz="1200" dirty="0">
                <a:ea typeface="ＭＳ Ｐゴシック" charset="-128"/>
              </a:rPr>
              <a:t>each edge switch connects to k/2 servers &amp; k/2 </a:t>
            </a:r>
            <a:r>
              <a:rPr lang="en-US" altLang="x-none" sz="1200" dirty="0" err="1">
                <a:ea typeface="ＭＳ Ｐゴシック" charset="-128"/>
              </a:rPr>
              <a:t>aggr</a:t>
            </a:r>
            <a:r>
              <a:rPr lang="en-US" altLang="x-none" sz="1200" dirty="0">
                <a:ea typeface="ＭＳ Ｐゴシック" charset="-128"/>
              </a:rPr>
              <a:t>. switches</a:t>
            </a:r>
          </a:p>
          <a:p>
            <a:pPr lvl="2"/>
            <a:r>
              <a:rPr lang="en-US" altLang="x-none" sz="1200" dirty="0">
                <a:ea typeface="ＭＳ Ｐゴシック" charset="-128"/>
              </a:rPr>
              <a:t>each </a:t>
            </a:r>
            <a:r>
              <a:rPr lang="en-US" altLang="x-none" sz="1200" dirty="0" err="1">
                <a:ea typeface="ＭＳ Ｐゴシック" charset="-128"/>
              </a:rPr>
              <a:t>aggr</a:t>
            </a:r>
            <a:r>
              <a:rPr lang="en-US" altLang="x-none" sz="1200" dirty="0">
                <a:ea typeface="ＭＳ Ｐゴシック" charset="-128"/>
              </a:rPr>
              <a:t>. switch connects to k/2 edge &amp; k/2 core switches</a:t>
            </a:r>
          </a:p>
          <a:p>
            <a:pPr lvl="1">
              <a:buFont typeface="Courier New" panose="02070309020205020404" pitchFamily="49" charset="0"/>
              <a:buChar char="o"/>
            </a:pPr>
            <a:r>
              <a:rPr lang="en-US" altLang="x-none" sz="1600" dirty="0">
                <a:ea typeface="ＭＳ Ｐゴシック" charset="-128"/>
              </a:rPr>
              <a:t>(k/2)</a:t>
            </a:r>
            <a:r>
              <a:rPr lang="en-US" altLang="x-none" sz="1600" baseline="30000" dirty="0">
                <a:ea typeface="ＭＳ Ｐゴシック" charset="-128"/>
              </a:rPr>
              <a:t>2</a:t>
            </a:r>
            <a:r>
              <a:rPr lang="en-US" altLang="x-none" sz="1600" dirty="0">
                <a:ea typeface="ＭＳ Ｐゴシック" charset="-128"/>
              </a:rPr>
              <a:t> core switches: each connects to k pods</a:t>
            </a:r>
          </a:p>
        </p:txBody>
      </p:sp>
      <p:sp>
        <p:nvSpPr>
          <p:cNvPr id="1075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9C84842-FBA1-1245-A479-03A926B5355D}" type="slidenum">
              <a:rPr lang="en-US" altLang="x-none" sz="1200">
                <a:latin typeface="Tahoma" charset="0"/>
              </a:rPr>
              <a:pPr/>
              <a:t>22</a:t>
            </a:fld>
            <a:endParaRPr lang="en-US" altLang="x-none" sz="1200">
              <a:latin typeface="Tahoma" charset="0"/>
            </a:endParaRPr>
          </a:p>
        </p:txBody>
      </p:sp>
      <p:pic>
        <p:nvPicPr>
          <p:cNvPr id="107524"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825750"/>
            <a:ext cx="915670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Rectangle 3"/>
          <p:cNvSpPr>
            <a:spLocks noChangeArrowheads="1"/>
          </p:cNvSpPr>
          <p:nvPr/>
        </p:nvSpPr>
        <p:spPr bwMode="auto">
          <a:xfrm>
            <a:off x="0" y="6525929"/>
            <a:ext cx="42751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dirty="0"/>
              <a:t>http://</a:t>
            </a:r>
            <a:r>
              <a:rPr lang="en-US" altLang="x-none" sz="1100" dirty="0" err="1"/>
              <a:t>www.cs.cornell.edu</a:t>
            </a:r>
            <a:r>
              <a:rPr lang="en-US" altLang="x-none" sz="1100" dirty="0"/>
              <a:t>/courses/cs5413/2014fa/lectures/08-fattree.pdf</a:t>
            </a:r>
          </a:p>
        </p:txBody>
      </p:sp>
      <p:sp>
        <p:nvSpPr>
          <p:cNvPr id="2" name="Rectangle 1"/>
          <p:cNvSpPr/>
          <p:nvPr/>
        </p:nvSpPr>
        <p:spPr>
          <a:xfrm>
            <a:off x="4231152" y="6173788"/>
            <a:ext cx="4676280" cy="646331"/>
          </a:xfrm>
          <a:prstGeom prst="rect">
            <a:avLst/>
          </a:prstGeom>
        </p:spPr>
        <p:txBody>
          <a:bodyPr wrap="none">
            <a:spAutoFit/>
          </a:bodyPr>
          <a:lstStyle/>
          <a:p>
            <a:pPr>
              <a:defRPr/>
            </a:pPr>
            <a:r>
              <a:rPr lang="en-US" sz="1800" kern="0" dirty="0">
                <a:solidFill>
                  <a:srgbClr val="000000"/>
                </a:solidFill>
                <a:latin typeface="Comic Sans MS" charset="0"/>
                <a:ea typeface="ＭＳ Ｐゴシック" charset="0"/>
                <a:cs typeface="ＭＳ Ｐゴシック" charset="0"/>
              </a:rPr>
              <a:t>Q: How large a network can k-</a:t>
            </a:r>
            <a:r>
              <a:rPr lang="en-US" sz="1800" kern="0" dirty="0" err="1">
                <a:solidFill>
                  <a:srgbClr val="000000"/>
                </a:solidFill>
                <a:latin typeface="Comic Sans MS" charset="0"/>
                <a:ea typeface="ＭＳ Ｐゴシック" charset="0"/>
                <a:cs typeface="ＭＳ Ｐゴシック" charset="0"/>
              </a:rPr>
              <a:t>ary</a:t>
            </a:r>
            <a:r>
              <a:rPr lang="en-US" sz="1800" kern="0" dirty="0">
                <a:solidFill>
                  <a:srgbClr val="000000"/>
                </a:solidFill>
                <a:latin typeface="Comic Sans MS" charset="0"/>
                <a:ea typeface="ＭＳ Ｐゴシック" charset="0"/>
                <a:cs typeface="ＭＳ Ｐゴシック" charset="0"/>
              </a:rPr>
              <a:t> support</a:t>
            </a:r>
            <a:br>
              <a:rPr lang="en-US" sz="1800" kern="0" dirty="0">
                <a:solidFill>
                  <a:srgbClr val="000000"/>
                </a:solidFill>
                <a:latin typeface="Comic Sans MS" charset="0"/>
                <a:ea typeface="ＭＳ Ｐゴシック" charset="0"/>
                <a:cs typeface="ＭＳ Ｐゴシック" charset="0"/>
              </a:rPr>
            </a:br>
            <a:r>
              <a:rPr lang="en-US" sz="1800" kern="0" dirty="0">
                <a:solidFill>
                  <a:srgbClr val="000000"/>
                </a:solidFill>
                <a:latin typeface="Comic Sans MS" charset="0"/>
                <a:ea typeface="ＭＳ Ｐゴシック" charset="0"/>
                <a:cs typeface="ＭＳ Ｐゴシック" charset="0"/>
              </a:rPr>
              <a:t>using k-port switches?</a:t>
            </a:r>
            <a:endParaRPr lang="en-US" sz="200" dirty="0">
              <a:ea typeface="ＭＳ Ｐゴシック" charset="0"/>
              <a:cs typeface="ＭＳ Ｐゴシック" charset="0"/>
            </a:endParaRPr>
          </a:p>
        </p:txBody>
      </p:sp>
    </p:spTree>
    <p:extLst>
      <p:ext uri="{BB962C8B-B14F-4D97-AF65-F5344CB8AC3E}">
        <p14:creationId xmlns:p14="http://schemas.microsoft.com/office/powerpoint/2010/main" val="1610401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9570" name="Content Placeholder 5"/>
          <p:cNvSpPr>
            <a:spLocks noGrp="1"/>
          </p:cNvSpPr>
          <p:nvPr>
            <p:ph idx="1"/>
          </p:nvPr>
        </p:nvSpPr>
        <p:spPr/>
        <p:txBody>
          <a:bodyPr/>
          <a:lstStyle/>
          <a:p>
            <a:pPr>
              <a:buFont typeface="Wingdings" pitchFamily="2" charset="2"/>
              <a:buChar char="q"/>
            </a:pPr>
            <a:r>
              <a:rPr lang="en-US" altLang="x-none">
                <a:ea typeface="ＭＳ Ｐゴシック" charset="-128"/>
              </a:rPr>
              <a:t>For example, Google Jupiter at 1 </a:t>
            </a:r>
            <a:r>
              <a:rPr lang="en-US" altLang="x-none" dirty="0" err="1">
                <a:ea typeface="ＭＳ Ｐゴシック" charset="-128"/>
              </a:rPr>
              <a:t>Pbits</a:t>
            </a:r>
            <a:r>
              <a:rPr lang="en-US" altLang="x-none" dirty="0">
                <a:ea typeface="ＭＳ Ｐゴシック" charset="-128"/>
              </a:rPr>
              <a:t>/sec bisection </a:t>
            </a:r>
            <a:r>
              <a:rPr lang="en-US" altLang="x-none" dirty="0" err="1">
                <a:ea typeface="ＭＳ Ｐゴシック" charset="-128"/>
              </a:rPr>
              <a:t>bw</a:t>
            </a:r>
            <a:r>
              <a:rPr lang="en-US" altLang="x-none" dirty="0">
                <a:ea typeface="ＭＳ Ｐゴシック" charset="-128"/>
              </a:rPr>
              <a:t>: 100,000 servers at 10G each</a:t>
            </a:r>
          </a:p>
        </p:txBody>
      </p:sp>
      <p:sp>
        <p:nvSpPr>
          <p:cNvPr id="1095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9DA07F2-A943-5A48-9F71-1CCD949CC10F}" type="slidenum">
              <a:rPr lang="en-US" altLang="x-none" sz="1200">
                <a:latin typeface="Tahoma" charset="0"/>
              </a:rPr>
              <a:pPr/>
              <a:t>23</a:t>
            </a:fld>
            <a:endParaRPr lang="en-US" altLang="x-none" sz="1200">
              <a:latin typeface="Tahoma" charset="0"/>
            </a:endParaRPr>
          </a:p>
        </p:txBody>
      </p:sp>
      <p:sp>
        <p:nvSpPr>
          <p:cNvPr id="109572" name="Rectangle 2"/>
          <p:cNvSpPr>
            <a:spLocks noChangeArrowheads="1"/>
          </p:cNvSpPr>
          <p:nvPr/>
        </p:nvSpPr>
        <p:spPr bwMode="auto">
          <a:xfrm>
            <a:off x="387350" y="6407150"/>
            <a:ext cx="36893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http://conferences.sigcomm.org/sigcomm/2015/pdf/papers/p183.pdf</a:t>
            </a:r>
          </a:p>
        </p:txBody>
      </p:sp>
      <p:pic>
        <p:nvPicPr>
          <p:cNvPr id="109573"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901950"/>
            <a:ext cx="91567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39750" y="6178550"/>
            <a:ext cx="5762625" cy="254000"/>
          </a:xfrm>
          <a:prstGeom prst="rect">
            <a:avLst/>
          </a:prstGeom>
        </p:spPr>
        <p:txBody>
          <a:bodyPr wrap="none">
            <a:spAutoFit/>
          </a:bodyPr>
          <a:lstStyle/>
          <a:p>
            <a:pPr algn="l">
              <a:defRPr/>
            </a:pPr>
            <a:r>
              <a:rPr lang="en-US" sz="1050" dirty="0">
                <a:ea typeface="ＭＳ Ｐゴシック" charset="0"/>
                <a:cs typeface="ＭＳ Ｐゴシック" charset="0"/>
              </a:rPr>
              <a:t>http://</a:t>
            </a:r>
            <a:r>
              <a:rPr lang="en-US" sz="1050" dirty="0" err="1">
                <a:ea typeface="ＭＳ Ｐゴシック" charset="0"/>
                <a:cs typeface="ＭＳ Ｐゴシック" charset="0"/>
              </a:rPr>
              <a:t>googlecloudplatform.blogspot.com</a:t>
            </a:r>
            <a:r>
              <a:rPr lang="en-US" sz="1050" dirty="0">
                <a:ea typeface="ＭＳ Ｐゴシック" charset="0"/>
                <a:cs typeface="ＭＳ Ｐゴシック" charset="0"/>
              </a:rPr>
              <a:t>/2015/06/A-Look-Inside-</a:t>
            </a:r>
            <a:r>
              <a:rPr lang="en-US" sz="1050" dirty="0" err="1">
                <a:ea typeface="ＭＳ Ｐゴシック" charset="0"/>
                <a:cs typeface="ＭＳ Ｐゴシック" charset="0"/>
              </a:rPr>
              <a:t>Googles</a:t>
            </a:r>
            <a:r>
              <a:rPr lang="en-US" sz="1050" dirty="0">
                <a:ea typeface="ＭＳ Ｐゴシック" charset="0"/>
                <a:cs typeface="ＭＳ Ｐゴシック" charset="0"/>
              </a:rPr>
              <a:t>-Data-Center-</a:t>
            </a:r>
            <a:r>
              <a:rPr lang="en-US" sz="1050" dirty="0" err="1">
                <a:ea typeface="ＭＳ Ｐゴシック" charset="0"/>
                <a:cs typeface="ＭＳ Ｐゴシック" charset="0"/>
              </a:rPr>
              <a:t>Networks.html</a:t>
            </a:r>
            <a:endParaRPr lang="en-US" sz="1050" dirty="0">
              <a:ea typeface="ＭＳ Ｐゴシック" charset="0"/>
              <a:cs typeface="ＭＳ Ｐゴシック" charset="0"/>
            </a:endParaRPr>
          </a:p>
        </p:txBody>
      </p:sp>
    </p:spTree>
    <p:extLst>
      <p:ext uri="{BB962C8B-B14F-4D97-AF65-F5344CB8AC3E}">
        <p14:creationId xmlns:p14="http://schemas.microsoft.com/office/powerpoint/2010/main" val="3880883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7"/>
          <p:cNvGrpSpPr>
            <a:grpSpLocks/>
          </p:cNvGrpSpPr>
          <p:nvPr/>
        </p:nvGrpSpPr>
        <p:grpSpPr bwMode="auto">
          <a:xfrm>
            <a:off x="7400925" y="4273550"/>
            <a:ext cx="1752600" cy="1219200"/>
            <a:chOff x="7245350" y="4273550"/>
            <a:chExt cx="1181100" cy="806450"/>
          </a:xfrm>
        </p:grpSpPr>
        <p:grpSp>
          <p:nvGrpSpPr>
            <p:cNvPr id="111930" name="Group 4"/>
            <p:cNvGrpSpPr>
              <a:grpSpLocks/>
            </p:cNvGrpSpPr>
            <p:nvPr/>
          </p:nvGrpSpPr>
          <p:grpSpPr bwMode="auto">
            <a:xfrm>
              <a:off x="7245350" y="4273550"/>
              <a:ext cx="1176862" cy="733003"/>
              <a:chOff x="628" y="1878"/>
              <a:chExt cx="833" cy="499"/>
            </a:xfrm>
          </p:grpSpPr>
          <p:sp>
            <p:nvSpPr>
              <p:cNvPr id="11194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4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931" name="Group 14"/>
            <p:cNvGrpSpPr>
              <a:grpSpLocks/>
            </p:cNvGrpSpPr>
            <p:nvPr/>
          </p:nvGrpSpPr>
          <p:grpSpPr bwMode="auto">
            <a:xfrm>
              <a:off x="7245350" y="4341121"/>
              <a:ext cx="1181100" cy="738879"/>
              <a:chOff x="628" y="1876"/>
              <a:chExt cx="836" cy="503"/>
            </a:xfrm>
          </p:grpSpPr>
          <p:sp>
            <p:nvSpPr>
              <p:cNvPr id="11193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3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3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3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4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4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4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4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1116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5B2CF76-05DC-CE4D-B0EF-DB3C813A80FA}" type="slidenum">
              <a:rPr lang="en-US" altLang="x-none" sz="1200">
                <a:latin typeface="Tahoma" charset="0"/>
              </a:rPr>
              <a:pPr/>
              <a:t>24</a:t>
            </a:fld>
            <a:endParaRPr lang="en-US" altLang="x-none" sz="1200">
              <a:latin typeface="Tahoma" charset="0"/>
            </a:endParaRPr>
          </a:p>
        </p:txBody>
      </p:sp>
      <p:graphicFrame>
        <p:nvGraphicFramePr>
          <p:cNvPr id="11161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90237" name="Photo Editor Photo" r:id="rId4" imgW="5668166" imgH="3990476" progId="MSPhotoEd.3">
                  <p:embed/>
                </p:oleObj>
              </mc:Choice>
              <mc:Fallback>
                <p:oleObj name="Photo Editor Photo" r:id="rId4" imgW="5668166" imgH="3990476" progId="MSPhotoEd.3">
                  <p:embed/>
                  <p:pic>
                    <p:nvPicPr>
                      <p:cNvPr id="111619"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1162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90238" name="Photo Editor Photo" r:id="rId6" imgW="3761905" imgH="2790476" progId="MSPhotoEd.3">
                  <p:embed/>
                </p:oleObj>
              </mc:Choice>
              <mc:Fallback>
                <p:oleObj name="Photo Editor Photo" r:id="rId6" imgW="3761905" imgH="2790476" progId="MSPhotoEd.3">
                  <p:embed/>
                  <p:pic>
                    <p:nvPicPr>
                      <p:cNvPr id="11162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111621" name="Group 3"/>
          <p:cNvGrpSpPr>
            <a:grpSpLocks/>
          </p:cNvGrpSpPr>
          <p:nvPr/>
        </p:nvGrpSpPr>
        <p:grpSpPr bwMode="auto">
          <a:xfrm>
            <a:off x="7975600" y="2378075"/>
            <a:ext cx="1181100" cy="806450"/>
            <a:chOff x="1372" y="240"/>
            <a:chExt cx="836" cy="549"/>
          </a:xfrm>
        </p:grpSpPr>
        <p:grpSp>
          <p:nvGrpSpPr>
            <p:cNvPr id="111755" name="Group 4"/>
            <p:cNvGrpSpPr>
              <a:grpSpLocks/>
            </p:cNvGrpSpPr>
            <p:nvPr/>
          </p:nvGrpSpPr>
          <p:grpSpPr bwMode="auto">
            <a:xfrm>
              <a:off x="1372" y="240"/>
              <a:ext cx="833" cy="499"/>
              <a:chOff x="628" y="1878"/>
              <a:chExt cx="833" cy="499"/>
            </a:xfrm>
          </p:grpSpPr>
          <p:sp>
            <p:nvSpPr>
              <p:cNvPr id="11192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6" name="Group 14"/>
            <p:cNvGrpSpPr>
              <a:grpSpLocks/>
            </p:cNvGrpSpPr>
            <p:nvPr/>
          </p:nvGrpSpPr>
          <p:grpSpPr bwMode="auto">
            <a:xfrm>
              <a:off x="1372" y="286"/>
              <a:ext cx="836" cy="503"/>
              <a:chOff x="628" y="1876"/>
              <a:chExt cx="836" cy="503"/>
            </a:xfrm>
          </p:grpSpPr>
          <p:sp>
            <p:nvSpPr>
              <p:cNvPr id="11190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0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0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1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1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1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1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1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2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11175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758" name="Group 32"/>
            <p:cNvGrpSpPr>
              <a:grpSpLocks/>
            </p:cNvGrpSpPr>
            <p:nvPr/>
          </p:nvGrpSpPr>
          <p:grpSpPr bwMode="auto">
            <a:xfrm>
              <a:off x="1927" y="332"/>
              <a:ext cx="171" cy="169"/>
              <a:chOff x="1179" y="1966"/>
              <a:chExt cx="171" cy="169"/>
            </a:xfrm>
          </p:grpSpPr>
          <p:sp>
            <p:nvSpPr>
              <p:cNvPr id="11188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8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8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9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9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9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9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90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90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0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9" name="Group 53"/>
            <p:cNvGrpSpPr>
              <a:grpSpLocks/>
            </p:cNvGrpSpPr>
            <p:nvPr/>
          </p:nvGrpSpPr>
          <p:grpSpPr bwMode="auto">
            <a:xfrm>
              <a:off x="1971" y="370"/>
              <a:ext cx="94" cy="56"/>
              <a:chOff x="1223" y="2004"/>
              <a:chExt cx="94" cy="56"/>
            </a:xfrm>
          </p:grpSpPr>
          <p:grpSp>
            <p:nvGrpSpPr>
              <p:cNvPr id="111858" name="Group 54"/>
              <p:cNvGrpSpPr>
                <a:grpSpLocks/>
              </p:cNvGrpSpPr>
              <p:nvPr/>
            </p:nvGrpSpPr>
            <p:grpSpPr bwMode="auto">
              <a:xfrm>
                <a:off x="1223" y="2004"/>
                <a:ext cx="93" cy="56"/>
                <a:chOff x="1223" y="2004"/>
                <a:chExt cx="93" cy="56"/>
              </a:xfrm>
            </p:grpSpPr>
            <p:sp>
              <p:nvSpPr>
                <p:cNvPr id="11187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59" name="Group 64"/>
              <p:cNvGrpSpPr>
                <a:grpSpLocks/>
              </p:cNvGrpSpPr>
              <p:nvPr/>
            </p:nvGrpSpPr>
            <p:grpSpPr bwMode="auto">
              <a:xfrm>
                <a:off x="1223" y="2004"/>
                <a:ext cx="94" cy="56"/>
                <a:chOff x="1223" y="2004"/>
                <a:chExt cx="94" cy="56"/>
              </a:xfrm>
            </p:grpSpPr>
            <p:sp>
              <p:nvSpPr>
                <p:cNvPr id="11186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11186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11186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86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11186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11187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11187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11187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0" name="Group 81"/>
            <p:cNvGrpSpPr>
              <a:grpSpLocks/>
            </p:cNvGrpSpPr>
            <p:nvPr/>
          </p:nvGrpSpPr>
          <p:grpSpPr bwMode="auto">
            <a:xfrm>
              <a:off x="1709" y="533"/>
              <a:ext cx="169" cy="168"/>
              <a:chOff x="961" y="2167"/>
              <a:chExt cx="169" cy="168"/>
            </a:xfrm>
          </p:grpSpPr>
          <p:sp>
            <p:nvSpPr>
              <p:cNvPr id="11183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3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4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4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4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4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5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11185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11185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1" name="Group 102"/>
            <p:cNvGrpSpPr>
              <a:grpSpLocks/>
            </p:cNvGrpSpPr>
            <p:nvPr/>
          </p:nvGrpSpPr>
          <p:grpSpPr bwMode="auto">
            <a:xfrm>
              <a:off x="1753" y="571"/>
              <a:ext cx="93" cy="56"/>
              <a:chOff x="1005" y="2205"/>
              <a:chExt cx="93" cy="56"/>
            </a:xfrm>
          </p:grpSpPr>
          <p:grpSp>
            <p:nvGrpSpPr>
              <p:cNvPr id="111811" name="Group 103"/>
              <p:cNvGrpSpPr>
                <a:grpSpLocks/>
              </p:cNvGrpSpPr>
              <p:nvPr/>
            </p:nvGrpSpPr>
            <p:grpSpPr bwMode="auto">
              <a:xfrm>
                <a:off x="1005" y="2205"/>
                <a:ext cx="93" cy="56"/>
                <a:chOff x="1005" y="2205"/>
                <a:chExt cx="93" cy="56"/>
              </a:xfrm>
            </p:grpSpPr>
            <p:sp>
              <p:nvSpPr>
                <p:cNvPr id="11182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12" name="Group 113"/>
              <p:cNvGrpSpPr>
                <a:grpSpLocks/>
              </p:cNvGrpSpPr>
              <p:nvPr/>
            </p:nvGrpSpPr>
            <p:grpSpPr bwMode="auto">
              <a:xfrm>
                <a:off x="1005" y="2205"/>
                <a:ext cx="93" cy="56"/>
                <a:chOff x="1005" y="2205"/>
                <a:chExt cx="93" cy="56"/>
              </a:xfrm>
            </p:grpSpPr>
            <p:sp>
              <p:nvSpPr>
                <p:cNvPr id="11181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11181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11181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11181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11182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11182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11182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11182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2" name="Group 130"/>
            <p:cNvGrpSpPr>
              <a:grpSpLocks/>
            </p:cNvGrpSpPr>
            <p:nvPr/>
          </p:nvGrpSpPr>
          <p:grpSpPr bwMode="auto">
            <a:xfrm>
              <a:off x="1523" y="332"/>
              <a:ext cx="170" cy="169"/>
              <a:chOff x="775" y="1966"/>
              <a:chExt cx="170" cy="169"/>
            </a:xfrm>
          </p:grpSpPr>
          <p:sp>
            <p:nvSpPr>
              <p:cNvPr id="11179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79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79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79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0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0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80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80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1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3" name="Group 151"/>
            <p:cNvGrpSpPr>
              <a:grpSpLocks/>
            </p:cNvGrpSpPr>
            <p:nvPr/>
          </p:nvGrpSpPr>
          <p:grpSpPr bwMode="auto">
            <a:xfrm>
              <a:off x="1568" y="370"/>
              <a:ext cx="92" cy="56"/>
              <a:chOff x="820" y="2004"/>
              <a:chExt cx="92" cy="56"/>
            </a:xfrm>
          </p:grpSpPr>
          <p:grpSp>
            <p:nvGrpSpPr>
              <p:cNvPr id="111764" name="Group 152"/>
              <p:cNvGrpSpPr>
                <a:grpSpLocks/>
              </p:cNvGrpSpPr>
              <p:nvPr/>
            </p:nvGrpSpPr>
            <p:grpSpPr bwMode="auto">
              <a:xfrm>
                <a:off x="820" y="2004"/>
                <a:ext cx="92" cy="56"/>
                <a:chOff x="820" y="2004"/>
                <a:chExt cx="92" cy="56"/>
              </a:xfrm>
            </p:grpSpPr>
            <p:sp>
              <p:nvSpPr>
                <p:cNvPr id="11178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5" name="Group 162"/>
              <p:cNvGrpSpPr>
                <a:grpSpLocks/>
              </p:cNvGrpSpPr>
              <p:nvPr/>
            </p:nvGrpSpPr>
            <p:grpSpPr bwMode="auto">
              <a:xfrm>
                <a:off x="820" y="2004"/>
                <a:ext cx="92" cy="56"/>
                <a:chOff x="820" y="2004"/>
                <a:chExt cx="92" cy="56"/>
              </a:xfrm>
            </p:grpSpPr>
            <p:sp>
              <p:nvSpPr>
                <p:cNvPr id="11176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11176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11177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77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11177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11177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11177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11178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8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111622" name="Group 356"/>
          <p:cNvGrpSpPr>
            <a:grpSpLocks/>
          </p:cNvGrpSpPr>
          <p:nvPr/>
        </p:nvGrpSpPr>
        <p:grpSpPr bwMode="auto">
          <a:xfrm>
            <a:off x="2138363" y="2636838"/>
            <a:ext cx="1803400" cy="1625600"/>
            <a:chOff x="1358" y="1894"/>
            <a:chExt cx="2981" cy="1793"/>
          </a:xfrm>
        </p:grpSpPr>
        <p:sp>
          <p:nvSpPr>
            <p:cNvPr id="11174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3" name="Group 366"/>
          <p:cNvGrpSpPr>
            <a:grpSpLocks/>
          </p:cNvGrpSpPr>
          <p:nvPr/>
        </p:nvGrpSpPr>
        <p:grpSpPr bwMode="auto">
          <a:xfrm>
            <a:off x="3868738" y="2730500"/>
            <a:ext cx="2414587" cy="1681163"/>
            <a:chOff x="1358" y="1894"/>
            <a:chExt cx="2981" cy="1793"/>
          </a:xfrm>
        </p:grpSpPr>
        <p:sp>
          <p:nvSpPr>
            <p:cNvPr id="11173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4" name="Group 376"/>
          <p:cNvGrpSpPr>
            <a:grpSpLocks/>
          </p:cNvGrpSpPr>
          <p:nvPr/>
        </p:nvGrpSpPr>
        <p:grpSpPr bwMode="auto">
          <a:xfrm>
            <a:off x="3902075" y="2760663"/>
            <a:ext cx="2393950" cy="1709737"/>
            <a:chOff x="1358" y="1886"/>
            <a:chExt cx="2989" cy="1810"/>
          </a:xfrm>
        </p:grpSpPr>
        <p:sp>
          <p:nvSpPr>
            <p:cNvPr id="11172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2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2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2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2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3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3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3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111625" name="Group 393"/>
          <p:cNvGrpSpPr>
            <a:grpSpLocks/>
          </p:cNvGrpSpPr>
          <p:nvPr/>
        </p:nvGrpSpPr>
        <p:grpSpPr bwMode="auto">
          <a:xfrm>
            <a:off x="2138363" y="2636838"/>
            <a:ext cx="1803400" cy="1654175"/>
            <a:chOff x="1358" y="1886"/>
            <a:chExt cx="2989" cy="1810"/>
          </a:xfrm>
        </p:grpSpPr>
        <p:sp>
          <p:nvSpPr>
            <p:cNvPr id="11170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0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0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1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1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1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1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1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0"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2"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3"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4"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5"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6"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7"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8"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9"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50"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5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11165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111653"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11654" name="Group 439"/>
          <p:cNvGrpSpPr>
            <a:grpSpLocks/>
          </p:cNvGrpSpPr>
          <p:nvPr/>
        </p:nvGrpSpPr>
        <p:grpSpPr bwMode="auto">
          <a:xfrm>
            <a:off x="6310313" y="2654300"/>
            <a:ext cx="1803400" cy="1627188"/>
            <a:chOff x="1358" y="1894"/>
            <a:chExt cx="2981" cy="1793"/>
          </a:xfrm>
        </p:grpSpPr>
        <p:sp>
          <p:nvSpPr>
            <p:cNvPr id="11169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55" name="Group 449"/>
          <p:cNvGrpSpPr>
            <a:grpSpLocks/>
          </p:cNvGrpSpPr>
          <p:nvPr/>
        </p:nvGrpSpPr>
        <p:grpSpPr bwMode="auto">
          <a:xfrm>
            <a:off x="6310313" y="2654300"/>
            <a:ext cx="1803400" cy="1655763"/>
            <a:chOff x="1358" y="1886"/>
            <a:chExt cx="2989" cy="1810"/>
          </a:xfrm>
        </p:grpSpPr>
        <p:sp>
          <p:nvSpPr>
            <p:cNvPr id="11168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68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68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68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68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69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69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69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1"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2"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6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111664"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5"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7"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8"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9"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70" name="Rectangle 479"/>
          <p:cNvSpPr>
            <a:spLocks noGrp="1" noChangeArrowheads="1"/>
          </p:cNvSpPr>
          <p:nvPr>
            <p:ph type="title"/>
          </p:nvPr>
        </p:nvSpPr>
        <p:spPr>
          <a:xfrm>
            <a:off x="463550" y="387350"/>
            <a:ext cx="8382000" cy="728663"/>
          </a:xfrm>
        </p:spPr>
        <p:txBody>
          <a:bodyPr anchor="t"/>
          <a:lstStyle/>
          <a:p>
            <a:r>
              <a:rPr lang="en-US" altLang="x-none" sz="3200">
                <a:ea typeface="ＭＳ Ｐゴシック" charset="-128"/>
              </a:rPr>
              <a:t>Recall: Internet Physical Infrastructure</a:t>
            </a:r>
          </a:p>
        </p:txBody>
      </p:sp>
      <p:sp>
        <p:nvSpPr>
          <p:cNvPr id="11167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ＭＳ Ｐゴシック" charset="-128"/>
              </a:rPr>
              <a:t>a</a:t>
            </a:r>
            <a:r>
              <a:rPr lang="en-US" altLang="x-none" sz="2000" dirty="0">
                <a:ea typeface="ＭＳ Ｐゴシック" charset="-128"/>
              </a:rPr>
              <a:t>ccess, e.g.,</a:t>
            </a:r>
          </a:p>
          <a:p>
            <a:pPr lvl="1">
              <a:lnSpc>
                <a:spcPct val="90000"/>
              </a:lnSpc>
              <a:buFont typeface="Courier New" panose="02070309020205020404" pitchFamily="49" charset="0"/>
              <a:buChar char="o"/>
            </a:pPr>
            <a:r>
              <a:rPr lang="en-US" altLang="x-none" sz="1600" dirty="0">
                <a:ea typeface="ＭＳ Ｐゴシック" charset="-128"/>
              </a:rPr>
              <a:t>Cable, Fiber, DSL, </a:t>
            </a:r>
            <a:r>
              <a:rPr lang="en-US" altLang="zh-CN" sz="1600" dirty="0">
                <a:ea typeface="ＭＳ Ｐゴシック" charset="-128"/>
              </a:rPr>
              <a:t>Wireless</a:t>
            </a:r>
            <a:endParaRPr lang="en-US" altLang="x-none" sz="1600" dirty="0">
              <a:ea typeface="ＭＳ Ｐゴシック" charset="-128"/>
            </a:endParaRPr>
          </a:p>
        </p:txBody>
      </p:sp>
      <p:sp>
        <p:nvSpPr>
          <p:cNvPr id="111672" name="Rectangle 495"/>
          <p:cNvSpPr>
            <a:spLocks noChangeArrowheads="1"/>
          </p:cNvSpPr>
          <p:nvPr/>
        </p:nvSpPr>
        <p:spPr bwMode="auto">
          <a:xfrm>
            <a:off x="387350" y="5416550"/>
            <a:ext cx="2743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latin typeface="Comic Sans MS" charset="0"/>
              </a:rPr>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Ethernet, Wireless</a:t>
            </a:r>
          </a:p>
        </p:txBody>
      </p:sp>
      <p:sp>
        <p:nvSpPr>
          <p:cNvPr id="11167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The Internet is a </a:t>
            </a:r>
            <a:br>
              <a:rPr lang="en-US" altLang="zh-CN" sz="2400" dirty="0">
                <a:latin typeface="Comic Sans MS" charset="0"/>
              </a:rPr>
            </a:br>
            <a:r>
              <a:rPr lang="en-US" altLang="zh-CN" sz="2400" dirty="0">
                <a:latin typeface="Comic Sans MS" charset="0"/>
              </a:rPr>
              <a:t>network of networks</a:t>
            </a:r>
          </a:p>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Each individually administrated network is called an Autonomous System (AS)</a:t>
            </a:r>
          </a:p>
        </p:txBody>
      </p:sp>
      <p:pic>
        <p:nvPicPr>
          <p:cNvPr id="111675"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1676" name="Straight Connector 2"/>
          <p:cNvCxnSpPr>
            <a:cxnSpLocks noChangeShapeType="1"/>
            <a:endCxn id="111640" idx="0"/>
          </p:cNvCxnSpPr>
          <p:nvPr/>
        </p:nvCxnSpPr>
        <p:spPr bwMode="auto">
          <a:xfrm>
            <a:off x="2216150" y="2520950"/>
            <a:ext cx="192088" cy="279400"/>
          </a:xfrm>
          <a:prstGeom prst="line">
            <a:avLst/>
          </a:prstGeom>
          <a:noFill/>
          <a:ln w="12700">
            <a:solidFill>
              <a:schemeClr val="tx1"/>
            </a:solidFill>
            <a:round/>
            <a:headEnd/>
            <a:tailEnd/>
          </a:ln>
        </p:spPr>
      </p:cxnSp>
      <p:cxnSp>
        <p:nvCxnSpPr>
          <p:cNvPr id="111677" name="Straight Connector 5"/>
          <p:cNvCxnSpPr>
            <a:cxnSpLocks noChangeShapeType="1"/>
            <a:endCxn id="11166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111678" name="Straight Connector 9"/>
          <p:cNvCxnSpPr>
            <a:cxnSpLocks noChangeShapeType="1"/>
            <a:stCxn id="111665" idx="3"/>
          </p:cNvCxnSpPr>
          <p:nvPr/>
        </p:nvCxnSpPr>
        <p:spPr bwMode="auto">
          <a:xfrm>
            <a:off x="8178800" y="3957638"/>
            <a:ext cx="209550" cy="773112"/>
          </a:xfrm>
          <a:prstGeom prst="line">
            <a:avLst/>
          </a:prstGeom>
          <a:noFill/>
          <a:ln w="12700">
            <a:solidFill>
              <a:schemeClr val="tx1"/>
            </a:solidFill>
            <a:round/>
            <a:headEnd/>
            <a:tailEnd/>
          </a:ln>
        </p:spPr>
      </p:cxnSp>
      <p:sp>
        <p:nvSpPr>
          <p:cNvPr id="11167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extLst>
      <p:ext uri="{BB962C8B-B14F-4D97-AF65-F5344CB8AC3E}">
        <p14:creationId xmlns:p14="http://schemas.microsoft.com/office/powerpoint/2010/main" val="1536388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AE89581A-6E70-2F44-AC82-71D10E305F1C}" type="slidenum">
              <a:rPr lang="en-US" altLang="x-none" sz="1200">
                <a:latin typeface="Tahoma" charset="0"/>
              </a:rPr>
              <a:pPr/>
              <a:t>25</a:t>
            </a:fld>
            <a:endParaRPr lang="en-US" altLang="x-none" sz="1200">
              <a:latin typeface="Tahoma" charset="0"/>
            </a:endParaRPr>
          </a:p>
        </p:txBody>
      </p:sp>
      <p:sp>
        <p:nvSpPr>
          <p:cNvPr id="113666" name="Rectangle 2"/>
          <p:cNvSpPr>
            <a:spLocks noGrp="1" noChangeArrowheads="1"/>
          </p:cNvSpPr>
          <p:nvPr>
            <p:ph type="title"/>
          </p:nvPr>
        </p:nvSpPr>
        <p:spPr/>
        <p:txBody>
          <a:bodyPr/>
          <a:lstStyle/>
          <a:p>
            <a:r>
              <a:rPr lang="en-US" altLang="x-none" sz="3200">
                <a:ea typeface="ＭＳ Ｐゴシック" charset="-128"/>
              </a:rPr>
              <a:t>Yale </a:t>
            </a:r>
            <a:r>
              <a:rPr lang="en-US" altLang="zh-CN" sz="3200">
                <a:ea typeface="ＭＳ Ｐゴシック" charset="-128"/>
              </a:rPr>
              <a:t>Internet Connection</a:t>
            </a:r>
            <a:endParaRPr lang="en-US" altLang="x-none" sz="3200">
              <a:ea typeface="ＭＳ Ｐゴシック" charset="-128"/>
            </a:endParaRPr>
          </a:p>
        </p:txBody>
      </p:sp>
      <p:sp>
        <p:nvSpPr>
          <p:cNvPr id="113667" name="Rectangle 3"/>
          <p:cNvSpPr>
            <a:spLocks noGrp="1" noChangeArrowheads="1"/>
          </p:cNvSpPr>
          <p:nvPr>
            <p:ph type="body" idx="1"/>
          </p:nvPr>
        </p:nvSpPr>
        <p:spPr>
          <a:xfrm>
            <a:off x="539750" y="1530350"/>
            <a:ext cx="8382000" cy="4656138"/>
          </a:xfrm>
        </p:spPr>
        <p:txBody>
          <a:bodyPr/>
          <a:lstStyle/>
          <a:p>
            <a:pPr marL="0" indent="0">
              <a:lnSpc>
                <a:spcPct val="80000"/>
              </a:lnSpc>
              <a:buFont typeface="ZapfDingbats" charset="0"/>
              <a:buNone/>
            </a:pPr>
            <a:endParaRPr lang="en-US" altLang="zh-CN" sz="800" dirty="0">
              <a:ea typeface="ＭＳ Ｐゴシック" charset="-128"/>
            </a:endParaRPr>
          </a:p>
          <a:p>
            <a:pPr marL="0" indent="0">
              <a:lnSpc>
                <a:spcPct val="80000"/>
              </a:lnSpc>
              <a:buFont typeface="ZapfDingbats" charset="0"/>
              <a:buNone/>
            </a:pPr>
            <a:r>
              <a:rPr lang="en-US" altLang="x-none" sz="1400" dirty="0">
                <a:ea typeface="ＭＳ Ｐゴシック" charset="-128"/>
              </a:rPr>
              <a:t>traceroute </a:t>
            </a:r>
            <a:r>
              <a:rPr lang="en-US" altLang="x-none" sz="1400" dirty="0">
                <a:ea typeface="ＭＳ Ｐゴシック" charset="-128"/>
                <a:hlinkClick r:id="rId3"/>
              </a:rPr>
              <a:t>www.tsinghua.edu.cn</a:t>
            </a:r>
            <a:endParaRPr lang="en-US" altLang="x-none" sz="1400" dirty="0">
              <a:ea typeface="ＭＳ Ｐゴシック" charset="-128"/>
            </a:endParaRPr>
          </a:p>
          <a:p>
            <a:pPr marL="0" indent="0">
              <a:buNone/>
            </a:pPr>
            <a:r>
              <a:rPr lang="sk-SK" altLang="x-none" sz="1400" dirty="0">
                <a:ea typeface="ＭＳ Ｐゴシック" charset="-128"/>
              </a:rPr>
              <a:t> 1  </a:t>
            </a:r>
            <a:r>
              <a:rPr lang="sk-SK" altLang="x-none" sz="1400" dirty="0" err="1">
                <a:ea typeface="ＭＳ Ｐゴシック" charset="-128"/>
              </a:rPr>
              <a:t>college.net.yale.internal</a:t>
            </a:r>
            <a:r>
              <a:rPr lang="sk-SK" altLang="x-none" sz="1400" dirty="0">
                <a:ea typeface="ＭＳ Ｐゴシック" charset="-128"/>
              </a:rPr>
              <a:t> (172.28.201.65)  1.440 ms  1.227 ms  1.453 ms </a:t>
            </a:r>
          </a:p>
          <a:p>
            <a:pPr marL="0" indent="0">
              <a:buNone/>
            </a:pPr>
            <a:r>
              <a:rPr lang="sk-SK" altLang="x-none" sz="1400" dirty="0">
                <a:ea typeface="ＭＳ Ｐゴシック" charset="-128"/>
              </a:rPr>
              <a:t> 2  10.1.1.13 (10.1.1.13)  1.359 ms  1.153 ms  1.173 ms </a:t>
            </a:r>
            <a:br>
              <a:rPr lang="sk-SK" altLang="x-none" sz="1400" dirty="0">
                <a:ea typeface="ＭＳ Ｐゴシック" charset="-128"/>
              </a:rPr>
            </a:br>
            <a:r>
              <a:rPr lang="sk-SK" altLang="x-none" sz="1400" dirty="0">
                <a:ea typeface="ＭＳ Ｐゴシック" charset="-128"/>
              </a:rPr>
              <a:t> 3  level3-10g-asr.net.yale.internal (10.1.4.40)  2.786 ms  6.110 ms  2.547 ms </a:t>
            </a:r>
            <a:br>
              <a:rPr lang="sk-SK" altLang="x-none" sz="1400" dirty="0">
                <a:ea typeface="ＭＳ Ｐゴシック" charset="-128"/>
              </a:rPr>
            </a:br>
            <a:r>
              <a:rPr lang="sk-SK" altLang="x-none" sz="1400" dirty="0">
                <a:ea typeface="ＭＳ Ｐゴシック" charset="-128"/>
              </a:rPr>
              <a:t> 4  cen-10g-yale.net.yale.internal (10.1.3.102)  2.646 ms  3.242 ms  2.576 ms </a:t>
            </a:r>
            <a:br>
              <a:rPr lang="sk-SK" altLang="x-none" sz="1400" dirty="0">
                <a:ea typeface="ＭＳ Ｐゴシック" charset="-128"/>
              </a:rPr>
            </a:br>
            <a:r>
              <a:rPr lang="sk-SK" altLang="x-none" sz="1400" dirty="0">
                <a:ea typeface="ＭＳ Ｐゴシック" charset="-128"/>
              </a:rPr>
              <a:t> 5  * * * </a:t>
            </a:r>
            <a:br>
              <a:rPr lang="sk-SK" altLang="x-none" sz="1400" dirty="0">
                <a:ea typeface="ＭＳ Ｐゴシック" charset="-128"/>
              </a:rPr>
            </a:br>
            <a:r>
              <a:rPr lang="sk-SK" altLang="x-none" sz="1400" dirty="0">
                <a:ea typeface="ＭＳ Ｐゴシック" charset="-128"/>
              </a:rPr>
              <a:t> 6  enrt064hhh-9k-te0-3-0-5.net.cen.ct.gov (67.218.83.254)  5.169 ms  3.797 ms  6.891 ms </a:t>
            </a:r>
            <a:br>
              <a:rPr lang="sk-SK" altLang="x-none" sz="1400" dirty="0">
                <a:ea typeface="ＭＳ Ｐゴシック" charset="-128"/>
              </a:rPr>
            </a:br>
            <a:r>
              <a:rPr lang="sk-SK" altLang="x-none" sz="1400" dirty="0">
                <a:ea typeface="ＭＳ Ｐゴシック" charset="-128"/>
              </a:rPr>
              <a:t> 7  198.71.46.215 (198.71.46.215)  3.615 ms  3.742 ms  3.931 ms </a:t>
            </a:r>
            <a:br>
              <a:rPr lang="sk-SK" altLang="x-none" sz="1400" dirty="0">
                <a:ea typeface="ＭＳ Ｐゴシック" charset="-128"/>
              </a:rPr>
            </a:br>
            <a:r>
              <a:rPr lang="sk-SK" altLang="x-none" sz="1400" dirty="0">
                <a:ea typeface="ＭＳ Ｐゴシック" charset="-128"/>
              </a:rPr>
              <a:t> 8  et-10-0-0.1180.rtsw.newy32aoa.net.internet2.edu (198.71.46.214)  6.661 ms  6.532 ms  6.310 ms</a:t>
            </a:r>
            <a:br>
              <a:rPr lang="sk-SK" altLang="x-none" sz="1400" dirty="0">
                <a:ea typeface="ＭＳ Ｐゴシック" charset="-128"/>
              </a:rPr>
            </a:br>
            <a:r>
              <a:rPr lang="sk-SK" altLang="x-none" sz="1400" dirty="0">
                <a:ea typeface="ＭＳ Ｐゴシック" charset="-128"/>
              </a:rPr>
              <a:t> 9  et-4-0-0.4079.sdn-sw.phil.net.internet2.edu (162.252.70.103)  8.658 ms  8.714 ms  8.666 ms</a:t>
            </a:r>
            <a:br>
              <a:rPr lang="sk-SK" altLang="x-none" sz="1400" dirty="0">
                <a:ea typeface="ＭＳ Ｐゴシック" charset="-128"/>
              </a:rPr>
            </a:br>
            <a:r>
              <a:rPr lang="sk-SK" altLang="x-none" sz="1400" dirty="0">
                <a:ea typeface="ＭＳ Ｐゴシック" charset="-128"/>
              </a:rPr>
              <a:t>10  et-1-1-0.4079.rtsw.wash.net.internet2.edu (162.252.70.119)  11.787 ms  30.111 ms  11.900 ms</a:t>
            </a:r>
            <a:br>
              <a:rPr lang="sk-SK" altLang="x-none" sz="1400" dirty="0">
                <a:ea typeface="ＭＳ Ｐゴシック" charset="-128"/>
              </a:rPr>
            </a:br>
            <a:r>
              <a:rPr lang="sk-SK" altLang="x-none" sz="1400" dirty="0">
                <a:ea typeface="ＭＳ Ｐゴシック" charset="-128"/>
              </a:rPr>
              <a:t>11  et-8-1-0.4079.sdn-sw.ashb.net.internet2.edu (162.252.70.62)  12.428 ms  16.654 ms  15.862 ms</a:t>
            </a:r>
            <a:br>
              <a:rPr lang="sk-SK" altLang="x-none" sz="1400" dirty="0">
                <a:ea typeface="ＭＳ Ｐゴシック" charset="-128"/>
              </a:rPr>
            </a:br>
            <a:r>
              <a:rPr lang="sk-SK" altLang="x-none" sz="1400" dirty="0">
                <a:ea typeface="ＭＳ Ｐゴシック" charset="-128"/>
              </a:rPr>
              <a:t>12  et-7-1-0.4079.rtsw.chic.net.internet2.edu (162.252.70.61)  28.898 ms  28.999 ms  28.908 ms</a:t>
            </a:r>
            <a:br>
              <a:rPr lang="sk-SK" altLang="x-none" sz="1400" dirty="0">
                <a:ea typeface="ＭＳ Ｐゴシック" charset="-128"/>
              </a:rPr>
            </a:br>
            <a:r>
              <a:rPr lang="sk-SK" altLang="x-none" sz="1400" dirty="0">
                <a:ea typeface="ＭＳ Ｐゴシック" charset="-128"/>
              </a:rPr>
              <a:t>13  et-3-1-0.4070.rtsw.kans.net.internet2.edu (198.71.47.207)  40.084 ms  39.958 ms  39.695 ms</a:t>
            </a:r>
            <a:br>
              <a:rPr lang="sk-SK" altLang="x-none" sz="1400" dirty="0">
                <a:ea typeface="ＭＳ Ｐゴシック" charset="-128"/>
              </a:rPr>
            </a:br>
            <a:r>
              <a:rPr lang="sk-SK" altLang="x-none" sz="1400" dirty="0">
                <a:ea typeface="ＭＳ Ｐゴシック" charset="-128"/>
              </a:rPr>
              <a:t>14  et-8-0-0.4079.sdn-sw.denv.net.internet2.edu (162.252.70.10)  50.195 ms  50.562 ms  50.258 ms</a:t>
            </a:r>
            <a:br>
              <a:rPr lang="sk-SK" altLang="x-none" sz="1400" dirty="0">
                <a:ea typeface="ＭＳ Ｐゴシック" charset="-128"/>
              </a:rPr>
            </a:br>
            <a:r>
              <a:rPr lang="sk-SK" altLang="x-none" sz="1400" dirty="0">
                <a:ea typeface="ＭＳ Ｐゴシック" charset="-128"/>
              </a:rPr>
              <a:t>15  et-4-1-0.4079.rtsw.salt.net.internet2.edu (162.252.70.9)  59.707 ms  60.261 ms  59.762 ms</a:t>
            </a:r>
            <a:br>
              <a:rPr lang="sk-SK" altLang="x-none" sz="1400" dirty="0">
                <a:ea typeface="ＭＳ Ｐゴシック" charset="-128"/>
              </a:rPr>
            </a:br>
            <a:r>
              <a:rPr lang="sk-SK" altLang="x-none" sz="1400" dirty="0">
                <a:ea typeface="ＭＳ Ｐゴシック" charset="-128"/>
              </a:rPr>
              <a:t>16  et-7-0-0.4079.sdn-sw.lasv.net.internet2.edu (162.252.70.30)  67.555 ms  67.539 ms  67.312 ms</a:t>
            </a:r>
            <a:br>
              <a:rPr lang="sk-SK" altLang="x-none" sz="1400" dirty="0">
                <a:ea typeface="ＭＳ Ｐゴシック" charset="-128"/>
              </a:rPr>
            </a:br>
            <a:r>
              <a:rPr lang="sk-SK" altLang="x-none" sz="1400" dirty="0">
                <a:ea typeface="ＭＳ Ｐゴシック" charset="-128"/>
              </a:rPr>
              <a:t>17  et-4-1-0.4079.rtsw.losa.net.internet2.edu (162.252.70.29)  72.419 ms  72.428 ms  72.376 ms</a:t>
            </a:r>
            <a:br>
              <a:rPr lang="sk-SK" altLang="x-none" sz="1400" dirty="0">
                <a:ea typeface="ＭＳ Ｐゴシック" charset="-128"/>
              </a:rPr>
            </a:br>
            <a:r>
              <a:rPr lang="sk-SK" altLang="x-none" sz="1400" dirty="0">
                <a:ea typeface="ＭＳ Ｐゴシック" charset="-128"/>
              </a:rPr>
              <a:t>...</a:t>
            </a:r>
            <a:endParaRPr lang="en-US" altLang="x-none" sz="1400" dirty="0">
              <a:ea typeface="ＭＳ Ｐゴシック" charset="-128"/>
            </a:endParaRPr>
          </a:p>
        </p:txBody>
      </p:sp>
    </p:spTree>
    <p:extLst>
      <p:ext uri="{BB962C8B-B14F-4D97-AF65-F5344CB8AC3E}">
        <p14:creationId xmlns:p14="http://schemas.microsoft.com/office/powerpoint/2010/main" val="2150833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684C2AD-636C-A64F-B8A9-A64DBFD03838}" type="slidenum">
              <a:rPr lang="en-US" altLang="x-none" sz="1200">
                <a:latin typeface="Tahoma" charset="0"/>
              </a:rPr>
              <a:pPr/>
              <a:t>26</a:t>
            </a:fld>
            <a:endParaRPr lang="en-US" altLang="x-none" sz="1200">
              <a:latin typeface="Tahoma" charset="0"/>
            </a:endParaRPr>
          </a:p>
        </p:txBody>
      </p:sp>
      <p:sp>
        <p:nvSpPr>
          <p:cNvPr id="117762" name="Rectangle 2"/>
          <p:cNvSpPr>
            <a:spLocks noGrp="1" noChangeArrowheads="1"/>
          </p:cNvSpPr>
          <p:nvPr>
            <p:ph type="title"/>
          </p:nvPr>
        </p:nvSpPr>
        <p:spPr/>
        <p:txBody>
          <a:bodyPr/>
          <a:lstStyle/>
          <a:p>
            <a:r>
              <a:rPr lang="en-US" altLang="x-none">
                <a:ea typeface="ＭＳ Ｐゴシック" charset="-128"/>
              </a:rPr>
              <a:t>Internet2</a:t>
            </a:r>
          </a:p>
        </p:txBody>
      </p:sp>
      <p:sp>
        <p:nvSpPr>
          <p:cNvPr id="117763" name="Rectangle 7"/>
          <p:cNvSpPr>
            <a:spLocks noChangeArrowheads="1"/>
          </p:cNvSpPr>
          <p:nvPr/>
        </p:nvSpPr>
        <p:spPr bwMode="auto">
          <a:xfrm>
            <a:off x="387350" y="6408738"/>
            <a:ext cx="6172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t>\</a:t>
            </a:r>
          </a:p>
        </p:txBody>
      </p:sp>
      <p:pic>
        <p:nvPicPr>
          <p:cNvPr id="117764"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9350" y="1377950"/>
            <a:ext cx="7105650" cy="532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6838" y="6483350"/>
            <a:ext cx="6691312" cy="254000"/>
          </a:xfrm>
          <a:prstGeom prst="rect">
            <a:avLst/>
          </a:prstGeom>
        </p:spPr>
        <p:txBody>
          <a:bodyPr wrap="none">
            <a:spAutoFit/>
          </a:bodyPr>
          <a:lstStyle/>
          <a:p>
            <a:pPr>
              <a:defRPr/>
            </a:pPr>
            <a:r>
              <a:rPr lang="en-US" sz="1050" dirty="0">
                <a:ea typeface="ＭＳ Ｐゴシック" charset="0"/>
                <a:cs typeface="ＭＳ Ｐゴシック" charset="0"/>
              </a:rPr>
              <a:t>http://noc.net.internet2.edu/i2network/maps-documentation/maps.html#Internet2 Combined Infrastructure Network Map</a:t>
            </a:r>
          </a:p>
        </p:txBody>
      </p:sp>
    </p:spTree>
    <p:extLst>
      <p:ext uri="{BB962C8B-B14F-4D97-AF65-F5344CB8AC3E}">
        <p14:creationId xmlns:p14="http://schemas.microsoft.com/office/powerpoint/2010/main" val="1469669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65055F5-9DB8-7447-96E1-EF12C99C329A}" type="slidenum">
              <a:rPr lang="en-US" altLang="x-none" sz="1200">
                <a:latin typeface="Tahoma" charset="0"/>
              </a:rPr>
              <a:pPr/>
              <a:t>27</a:t>
            </a:fld>
            <a:endParaRPr lang="en-US" altLang="x-none" sz="1200">
              <a:latin typeface="Tahoma" charset="0"/>
            </a:endParaRPr>
          </a:p>
        </p:txBody>
      </p:sp>
      <p:sp>
        <p:nvSpPr>
          <p:cNvPr id="119810" name="Rectangle 2"/>
          <p:cNvSpPr>
            <a:spLocks noGrp="1" noChangeArrowheads="1"/>
          </p:cNvSpPr>
          <p:nvPr>
            <p:ph type="title"/>
          </p:nvPr>
        </p:nvSpPr>
        <p:spPr/>
        <p:txBody>
          <a:bodyPr/>
          <a:lstStyle/>
          <a:p>
            <a:r>
              <a:rPr lang="en-US" altLang="zh-CN">
                <a:ea typeface="ＭＳ Ｐゴシック" charset="-128"/>
              </a:rPr>
              <a:t>Internet2</a:t>
            </a:r>
            <a:endParaRPr lang="en-US" altLang="x-none">
              <a:ea typeface="ＭＳ Ｐゴシック" charset="-128"/>
            </a:endParaRPr>
          </a:p>
        </p:txBody>
      </p:sp>
      <p:sp>
        <p:nvSpPr>
          <p:cNvPr id="119811" name="Rectangle 7"/>
          <p:cNvSpPr>
            <a:spLocks noChangeArrowheads="1"/>
          </p:cNvSpPr>
          <p:nvPr/>
        </p:nvSpPr>
        <p:spPr bwMode="auto">
          <a:xfrm>
            <a:off x="387350" y="6254750"/>
            <a:ext cx="822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t>http://</a:t>
            </a:r>
            <a:r>
              <a:rPr lang="en-US" altLang="x-none" sz="2000" dirty="0" err="1"/>
              <a:t>atlas.grnoc.iu.edu</a:t>
            </a:r>
            <a:r>
              <a:rPr lang="en-US" altLang="x-none" sz="2000" dirty="0"/>
              <a:t>/</a:t>
            </a:r>
            <a:r>
              <a:rPr lang="en-US" altLang="x-none" sz="2000" dirty="0" err="1"/>
              <a:t>atlas.cgi?map_name</a:t>
            </a:r>
            <a:r>
              <a:rPr lang="en-US" altLang="x-none" sz="2000" dirty="0"/>
              <a:t>=Internet2%20IP%20Layer</a:t>
            </a:r>
          </a:p>
        </p:txBody>
      </p:sp>
      <p:pic>
        <p:nvPicPr>
          <p:cNvPr id="119812"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409700"/>
            <a:ext cx="91567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858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48A9B8-5535-A240-9926-B3E3D63B3E85}" type="slidenum">
              <a:rPr lang="en-US" altLang="x-none" sz="1200">
                <a:latin typeface="Tahoma" charset="0"/>
              </a:rPr>
              <a:pPr/>
              <a:t>28</a:t>
            </a:fld>
            <a:endParaRPr lang="en-US" altLang="x-none" sz="1200">
              <a:latin typeface="Tahoma" charset="0"/>
            </a:endParaRPr>
          </a:p>
        </p:txBody>
      </p:sp>
      <p:sp>
        <p:nvSpPr>
          <p:cNvPr id="121858" name="Rectangle 2"/>
          <p:cNvSpPr>
            <a:spLocks noGrp="1" noChangeArrowheads="1"/>
          </p:cNvSpPr>
          <p:nvPr>
            <p:ph type="title"/>
          </p:nvPr>
        </p:nvSpPr>
        <p:spPr/>
        <p:txBody>
          <a:bodyPr/>
          <a:lstStyle/>
          <a:p>
            <a:r>
              <a:rPr lang="en-US" altLang="x-none" sz="3200" dirty="0">
                <a:ea typeface="ＭＳ Ｐゴシック" charset="-128"/>
              </a:rPr>
              <a:t>XMU </a:t>
            </a:r>
            <a:r>
              <a:rPr lang="en-US" altLang="zh-CN" sz="3200" dirty="0">
                <a:ea typeface="ＭＳ Ｐゴシック" charset="-128"/>
              </a:rPr>
              <a:t>Internet Connection</a:t>
            </a:r>
            <a:endParaRPr lang="en-US" altLang="x-none" sz="3200" dirty="0">
              <a:ea typeface="ＭＳ Ｐゴシック" charset="-128"/>
            </a:endParaRPr>
          </a:p>
        </p:txBody>
      </p:sp>
      <p:sp>
        <p:nvSpPr>
          <p:cNvPr id="121859" name="Rectangle 3"/>
          <p:cNvSpPr>
            <a:spLocks noGrp="1" noChangeArrowheads="1"/>
          </p:cNvSpPr>
          <p:nvPr>
            <p:ph type="body" idx="1"/>
          </p:nvPr>
        </p:nvSpPr>
        <p:spPr>
          <a:xfrm>
            <a:off x="539750" y="1530350"/>
            <a:ext cx="8312150" cy="4656138"/>
          </a:xfrm>
        </p:spPr>
        <p:txBody>
          <a:bodyPr/>
          <a:lstStyle/>
          <a:p>
            <a:pPr>
              <a:lnSpc>
                <a:spcPct val="80000"/>
              </a:lnSpc>
              <a:buFont typeface="ZapfDingbats" charset="0"/>
              <a:buNone/>
            </a:pPr>
            <a:endParaRPr lang="en-US" altLang="zh-CN" sz="3200" dirty="0">
              <a:ea typeface="ＭＳ Ｐゴシック" charset="-128"/>
            </a:endParaRPr>
          </a:p>
          <a:p>
            <a:pPr>
              <a:lnSpc>
                <a:spcPct val="80000"/>
              </a:lnSpc>
              <a:buFont typeface="ZapfDingbats" charset="0"/>
              <a:buNone/>
            </a:pPr>
            <a:r>
              <a:rPr lang="en-US" altLang="x-none" sz="3200" dirty="0">
                <a:ea typeface="ＭＳ Ｐゴシック" charset="-128"/>
              </a:rPr>
              <a:t>Try traceroute from XMU to </a:t>
            </a:r>
          </a:p>
          <a:p>
            <a:pPr>
              <a:lnSpc>
                <a:spcPct val="80000"/>
              </a:lnSpc>
              <a:buFont typeface="Courier New" panose="02070309020205020404" pitchFamily="49" charset="0"/>
              <a:buChar char="o"/>
            </a:pPr>
            <a:r>
              <a:rPr lang="en-US" altLang="x-none" sz="3200" dirty="0">
                <a:ea typeface="ＭＳ Ｐゴシック" charset="-128"/>
              </a:rPr>
              <a:t> </a:t>
            </a:r>
            <a:r>
              <a:rPr lang="en-US" altLang="x-none" sz="3200" dirty="0" err="1">
                <a:ea typeface="ＭＳ Ｐゴシック" charset="-128"/>
              </a:rPr>
              <a:t>www.microsoft.com</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zh-CN" sz="3200" dirty="0" err="1">
                <a:ea typeface="ＭＳ Ｐゴシック" charset="-128"/>
              </a:rPr>
              <a:t>www.baidu.com</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zh-CN" sz="3200" dirty="0" err="1">
                <a:ea typeface="ＭＳ Ｐゴシック" charset="-128"/>
              </a:rPr>
              <a:t>www.sina.com.cn</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x-none" sz="3200" dirty="0" err="1">
                <a:ea typeface="ＭＳ Ｐゴシック" charset="-128"/>
              </a:rPr>
              <a:t>www.</a:t>
            </a:r>
            <a:r>
              <a:rPr lang="en-US" altLang="zh-CN" sz="3200" dirty="0" err="1">
                <a:ea typeface="ＭＳ Ｐゴシック" charset="-128"/>
              </a:rPr>
              <a:t>taobao</a:t>
            </a:r>
            <a:r>
              <a:rPr lang="en-US" altLang="x-none" sz="3200" dirty="0" err="1">
                <a:ea typeface="ＭＳ Ｐゴシック" charset="-128"/>
              </a:rPr>
              <a:t>.com</a:t>
            </a:r>
            <a:endParaRPr lang="en-US" altLang="x-none" sz="3200" dirty="0">
              <a:ea typeface="ＭＳ Ｐゴシック" charset="-128"/>
            </a:endParaRPr>
          </a:p>
        </p:txBody>
      </p:sp>
    </p:spTree>
    <p:extLst>
      <p:ext uri="{BB962C8B-B14F-4D97-AF65-F5344CB8AC3E}">
        <p14:creationId xmlns:p14="http://schemas.microsoft.com/office/powerpoint/2010/main" val="3149319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012DAC-D309-6546-8F69-600EB9436ECE}" type="slidenum">
              <a:rPr lang="en-US" altLang="x-none" sz="1200">
                <a:latin typeface="Tahoma" charset="0"/>
              </a:rPr>
              <a:pPr/>
              <a:t>29</a:t>
            </a:fld>
            <a:endParaRPr lang="en-US" altLang="x-none" sz="1200">
              <a:latin typeface="Tahoma" charset="0"/>
            </a:endParaRPr>
          </a:p>
        </p:txBody>
      </p:sp>
      <p:sp>
        <p:nvSpPr>
          <p:cNvPr id="123906" name="Rectangle 15"/>
          <p:cNvSpPr>
            <a:spLocks noGrp="1" noChangeArrowheads="1"/>
          </p:cNvSpPr>
          <p:nvPr>
            <p:ph type="title"/>
          </p:nvPr>
        </p:nvSpPr>
        <p:spPr>
          <a:xfrm>
            <a:off x="0" y="6330950"/>
            <a:ext cx="3429000" cy="533400"/>
          </a:xfrm>
        </p:spPr>
        <p:txBody>
          <a:bodyPr/>
          <a:lstStyle/>
          <a:p>
            <a:r>
              <a:rPr lang="en-US" altLang="x-none" sz="1800">
                <a:ea typeface="ＭＳ Ｐゴシック" charset="-128"/>
              </a:rPr>
              <a:t>Qwest Backbone Map</a:t>
            </a:r>
          </a:p>
        </p:txBody>
      </p:sp>
      <p:sp>
        <p:nvSpPr>
          <p:cNvPr id="2" name="Rectangle 1"/>
          <p:cNvSpPr/>
          <p:nvPr/>
        </p:nvSpPr>
        <p:spPr>
          <a:xfrm>
            <a:off x="463550" y="387350"/>
            <a:ext cx="7662863" cy="646113"/>
          </a:xfrm>
          <a:prstGeom prst="rect">
            <a:avLst/>
          </a:prstGeom>
        </p:spPr>
        <p:txBody>
          <a:bodyPr wrap="none">
            <a:spAutoFit/>
          </a:bodyPr>
          <a:lstStyle/>
          <a:p>
            <a:pPr>
              <a:defRPr/>
            </a:pPr>
            <a:r>
              <a:rPr lang="en-US" altLang="zh-CN" sz="3600" u="sng" kern="0" dirty="0">
                <a:solidFill>
                  <a:srgbClr val="3333CC"/>
                </a:solidFill>
                <a:latin typeface="Comic Sans MS" charset="0"/>
                <a:ea typeface="宋体" charset="0"/>
                <a:cs typeface="宋体" charset="0"/>
              </a:rPr>
              <a:t>Qwest (</a:t>
            </a:r>
            <a:r>
              <a:rPr lang="en-US" altLang="zh-CN" sz="3600" u="sng" kern="0" dirty="0" err="1">
                <a:solidFill>
                  <a:srgbClr val="3333CC"/>
                </a:solidFill>
                <a:latin typeface="Comic Sans MS" charset="0"/>
                <a:ea typeface="宋体" charset="0"/>
                <a:cs typeface="宋体" charset="0"/>
              </a:rPr>
              <a:t>CentryLink</a:t>
            </a:r>
            <a:r>
              <a:rPr lang="en-US" altLang="zh-CN" sz="3600" u="sng" kern="0" dirty="0">
                <a:solidFill>
                  <a:srgbClr val="3333CC"/>
                </a:solidFill>
                <a:latin typeface="Comic Sans MS" charset="0"/>
                <a:ea typeface="宋体" charset="0"/>
                <a:cs typeface="宋体" charset="0"/>
              </a:rPr>
              <a:t>) Network Maps</a:t>
            </a:r>
            <a:endParaRPr lang="en-US" dirty="0">
              <a:ea typeface="ＭＳ Ｐゴシック" charset="0"/>
              <a:cs typeface="ＭＳ Ｐゴシック" charset="0"/>
            </a:endParaRPr>
          </a:p>
        </p:txBody>
      </p:sp>
      <p:sp>
        <p:nvSpPr>
          <p:cNvPr id="123908" name="Rectangle 2"/>
          <p:cNvSpPr>
            <a:spLocks noChangeArrowheads="1"/>
          </p:cNvSpPr>
          <p:nvPr/>
        </p:nvSpPr>
        <p:spPr bwMode="auto">
          <a:xfrm>
            <a:off x="3130550" y="6559550"/>
            <a:ext cx="4440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http://www.centurylink.com/business/resource-center/network-maps/</a:t>
            </a:r>
          </a:p>
        </p:txBody>
      </p:sp>
      <p:pic>
        <p:nvPicPr>
          <p:cNvPr id="123909"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3150" y="1454150"/>
            <a:ext cx="762635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0" name="Rectangle 4"/>
          <p:cNvSpPr>
            <a:spLocks noChangeArrowheads="1"/>
          </p:cNvSpPr>
          <p:nvPr/>
        </p:nvSpPr>
        <p:spPr bwMode="auto">
          <a:xfrm>
            <a:off x="3121025" y="6254750"/>
            <a:ext cx="5724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http://www.centurylink.com/business/asset/network-map/ip-mpls-network-nm090930.pdf</a:t>
            </a:r>
          </a:p>
        </p:txBody>
      </p:sp>
    </p:spTree>
    <p:extLst>
      <p:ext uri="{BB962C8B-B14F-4D97-AF65-F5344CB8AC3E}">
        <p14:creationId xmlns:p14="http://schemas.microsoft.com/office/powerpoint/2010/main" val="188528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FB041A7-3E01-5540-80F2-3D9B980E31E1}" type="slidenum">
              <a:rPr lang="en-US" altLang="x-none" sz="1200">
                <a:latin typeface="Tahoma" charset="0"/>
              </a:rPr>
              <a:pPr/>
              <a:t>3</a:t>
            </a:fld>
            <a:endParaRPr lang="en-US" altLang="x-none" sz="1200">
              <a:latin typeface="Tahoma" charset="0"/>
            </a:endParaRPr>
          </a:p>
        </p:txBody>
      </p:sp>
      <p:sp>
        <p:nvSpPr>
          <p:cNvPr id="21506" name="Rectangle 2"/>
          <p:cNvSpPr>
            <a:spLocks noGrp="1" noChangeArrowheads="1"/>
          </p:cNvSpPr>
          <p:nvPr>
            <p:ph type="title"/>
          </p:nvPr>
        </p:nvSpPr>
        <p:spPr/>
        <p:txBody>
          <a:bodyPr/>
          <a:lstStyle/>
          <a:p>
            <a:r>
              <a:rPr lang="en-US" altLang="x-none" dirty="0">
                <a:ea typeface="ＭＳ Ｐゴシック" charset="-128"/>
              </a:rPr>
              <a:t>Admin</a:t>
            </a:r>
            <a:r>
              <a:rPr lang="en-US" altLang="zh-CN" dirty="0">
                <a:ea typeface="ＭＳ Ｐゴシック" charset="-128"/>
              </a:rPr>
              <a:t>.</a:t>
            </a:r>
            <a:endParaRPr lang="en-US" altLang="x-none" dirty="0">
              <a:ea typeface="ＭＳ Ｐゴシック" charset="-128"/>
            </a:endParaRPr>
          </a:p>
        </p:txBody>
      </p:sp>
      <p:sp>
        <p:nvSpPr>
          <p:cNvPr id="21507" name="Rectangle 3"/>
          <p:cNvSpPr>
            <a:spLocks noGrp="1" noChangeArrowheads="1"/>
          </p:cNvSpPr>
          <p:nvPr>
            <p:ph type="body" idx="1"/>
          </p:nvPr>
        </p:nvSpPr>
        <p:spPr>
          <a:xfrm>
            <a:off x="533400" y="1377950"/>
            <a:ext cx="7783513" cy="4656138"/>
          </a:xfrm>
        </p:spPr>
        <p:txBody>
          <a:bodyPr/>
          <a:lstStyle/>
          <a:p>
            <a:pPr>
              <a:buFont typeface="Wingdings" pitchFamily="2" charset="2"/>
              <a:buChar char="q"/>
            </a:pPr>
            <a:r>
              <a:rPr lang="en-US" altLang="x-none" dirty="0">
                <a:ea typeface="ＭＳ Ｐゴシック" charset="-128"/>
              </a:rPr>
              <a:t>If</a:t>
            </a:r>
            <a:r>
              <a:rPr lang="zh-CN" altLang="en-US" dirty="0">
                <a:ea typeface="ＭＳ Ｐゴシック" charset="-128"/>
              </a:rPr>
              <a:t> </a:t>
            </a:r>
            <a:r>
              <a:rPr lang="en-US" altLang="zh-CN" dirty="0">
                <a:ea typeface="ＭＳ Ｐゴシック" charset="-128"/>
              </a:rPr>
              <a:t>you</a:t>
            </a:r>
            <a:r>
              <a:rPr lang="zh-CN" altLang="en-US" dirty="0">
                <a:ea typeface="ＭＳ Ｐゴシック" charset="-128"/>
              </a:rPr>
              <a:t> </a:t>
            </a:r>
            <a:r>
              <a:rPr lang="en-US" altLang="zh-CN" dirty="0">
                <a:ea typeface="ＭＳ Ｐゴシック" charset="-128"/>
              </a:rPr>
              <a:t>haven't</a:t>
            </a:r>
            <a:r>
              <a:rPr lang="zh-CN" altLang="en-US" dirty="0">
                <a:ea typeface="ＭＳ Ｐゴシック" charset="-128"/>
              </a:rPr>
              <a:t> </a:t>
            </a:r>
            <a:r>
              <a:rPr lang="en-US" altLang="zh-CN" dirty="0">
                <a:ea typeface="ＭＳ Ｐゴシック" charset="-128"/>
              </a:rPr>
              <a:t>filled</a:t>
            </a:r>
            <a:r>
              <a:rPr lang="zh-CN" altLang="en-US" dirty="0">
                <a:ea typeface="ＭＳ Ｐゴシック" charset="-128"/>
              </a:rPr>
              <a:t> </a:t>
            </a:r>
            <a:r>
              <a:rPr lang="en-US" altLang="zh-CN" dirty="0">
                <a:ea typeface="ＭＳ Ｐゴシック" charset="-128"/>
              </a:rPr>
              <a:t>out</a:t>
            </a:r>
            <a:r>
              <a:rPr lang="zh-CN" altLang="en-US" dirty="0">
                <a:ea typeface="ＭＳ Ｐゴシック" charset="-128"/>
              </a:rPr>
              <a:t> </a:t>
            </a:r>
            <a:r>
              <a:rPr lang="en-US" altLang="zh-CN" dirty="0">
                <a:ea typeface="ＭＳ Ｐゴシック" charset="-128"/>
              </a:rPr>
              <a:t>the</a:t>
            </a:r>
            <a:r>
              <a:rPr lang="zh-CN" altLang="en-US" dirty="0">
                <a:ea typeface="ＭＳ Ｐゴシック" charset="-128"/>
              </a:rPr>
              <a:t> </a:t>
            </a:r>
            <a:r>
              <a:rPr lang="en-US" altLang="zh-CN" dirty="0">
                <a:ea typeface="ＭＳ Ｐゴシック" charset="-128"/>
              </a:rPr>
              <a:t>survey,</a:t>
            </a:r>
            <a:r>
              <a:rPr lang="zh-CN" altLang="en-US" dirty="0">
                <a:ea typeface="ＭＳ Ｐゴシック" charset="-128"/>
              </a:rPr>
              <a:t> </a:t>
            </a:r>
            <a:r>
              <a:rPr lang="en-US" altLang="zh-CN" dirty="0">
                <a:ea typeface="ＭＳ Ｐゴシック" charset="-128"/>
              </a:rPr>
              <a:t>please</a:t>
            </a:r>
            <a:r>
              <a:rPr lang="zh-CN" altLang="en-US" dirty="0">
                <a:ea typeface="ＭＳ Ｐゴシック" charset="-128"/>
              </a:rPr>
              <a:t> </a:t>
            </a:r>
            <a:r>
              <a:rPr lang="en-US" altLang="zh-CN" dirty="0">
                <a:ea typeface="ＭＳ Ｐゴシック" charset="-128"/>
              </a:rPr>
              <a:t>go</a:t>
            </a:r>
            <a:r>
              <a:rPr lang="zh-CN" altLang="en-US" dirty="0">
                <a:ea typeface="ＭＳ Ｐゴシック" charset="-128"/>
              </a:rPr>
              <a:t> </a:t>
            </a:r>
            <a:r>
              <a:rPr lang="en-US" altLang="zh-CN" dirty="0">
                <a:ea typeface="ＭＳ Ｐゴシック" charset="-128"/>
              </a:rPr>
              <a:t>to</a:t>
            </a:r>
            <a:r>
              <a:rPr lang="zh-CN" altLang="en-US" dirty="0">
                <a:ea typeface="ＭＳ Ｐゴシック" charset="-128"/>
              </a:rPr>
              <a:t> </a:t>
            </a:r>
            <a:r>
              <a:rPr lang="en-US" altLang="zh-CN" dirty="0">
                <a:ea typeface="ＭＳ Ｐゴシック" charset="-128"/>
              </a:rPr>
              <a:t>the</a:t>
            </a:r>
            <a:r>
              <a:rPr lang="zh-CN" altLang="en-US" dirty="0">
                <a:ea typeface="ＭＳ Ｐゴシック" charset="-128"/>
              </a:rPr>
              <a:t> </a:t>
            </a:r>
            <a:r>
              <a:rPr lang="en-US" altLang="zh-CN" dirty="0">
                <a:ea typeface="ＭＳ Ｐゴシック" charset="-128"/>
              </a:rPr>
              <a:t>class</a:t>
            </a:r>
            <a:r>
              <a:rPr lang="zh-CN" altLang="en-US" dirty="0">
                <a:ea typeface="ＭＳ Ｐゴシック" charset="-128"/>
              </a:rPr>
              <a:t> </a:t>
            </a:r>
            <a:r>
              <a:rPr lang="en-US" altLang="zh-CN" dirty="0">
                <a:ea typeface="ＭＳ Ｐゴシック" charset="-128"/>
              </a:rPr>
              <a:t>website</a:t>
            </a:r>
            <a:r>
              <a:rPr lang="zh-CN" altLang="en-US" dirty="0">
                <a:ea typeface="ＭＳ Ｐゴシック" charset="-128"/>
              </a:rPr>
              <a:t> </a:t>
            </a:r>
            <a:r>
              <a:rPr lang="en-US" altLang="zh-CN" dirty="0">
                <a:ea typeface="ＭＳ Ｐゴシック" charset="-128"/>
              </a:rPr>
              <a:t>to</a:t>
            </a:r>
            <a:r>
              <a:rPr lang="zh-CN" altLang="en-US" dirty="0">
                <a:ea typeface="ＭＳ Ｐゴシック" charset="-128"/>
              </a:rPr>
              <a:t> </a:t>
            </a:r>
            <a:r>
              <a:rPr lang="en-US" altLang="zh-CN" dirty="0">
                <a:ea typeface="ＭＳ Ｐゴシック" charset="-128"/>
              </a:rPr>
              <a:t>do</a:t>
            </a:r>
            <a:r>
              <a:rPr lang="zh-CN" altLang="en-US" dirty="0">
                <a:ea typeface="ＭＳ Ｐゴシック" charset="-128"/>
              </a:rPr>
              <a:t> </a:t>
            </a:r>
            <a:r>
              <a:rPr lang="en-US" altLang="zh-CN" dirty="0">
                <a:ea typeface="ＭＳ Ｐゴシック" charset="-128"/>
              </a:rPr>
              <a:t>so</a:t>
            </a:r>
            <a:endParaRPr lang="en-US" altLang="x-none" dirty="0">
              <a:ea typeface="ＭＳ Ｐゴシック" charset="-128"/>
            </a:endParaRPr>
          </a:p>
        </p:txBody>
      </p:sp>
    </p:spTree>
    <p:extLst>
      <p:ext uri="{BB962C8B-B14F-4D97-AF65-F5344CB8AC3E}">
        <p14:creationId xmlns:p14="http://schemas.microsoft.com/office/powerpoint/2010/main" val="2317100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Level3</a:t>
            </a:r>
            <a:r>
              <a:rPr lang="zh-CN" altLang="en-US" dirty="0"/>
              <a:t> </a:t>
            </a:r>
            <a:r>
              <a:rPr lang="en-US" altLang="zh-CN" dirty="0"/>
              <a:t>(now</a:t>
            </a:r>
            <a:r>
              <a:rPr lang="zh-CN" altLang="en-US" dirty="0"/>
              <a:t> </a:t>
            </a:r>
            <a:r>
              <a:rPr lang="en-US" altLang="zh-CN" dirty="0"/>
              <a:t>part</a:t>
            </a:r>
            <a:r>
              <a:rPr lang="zh-CN" altLang="en-US" dirty="0"/>
              <a:t> </a:t>
            </a:r>
            <a:r>
              <a:rPr lang="en-US" altLang="zh-CN" dirty="0"/>
              <a:t>of</a:t>
            </a:r>
            <a:r>
              <a:rPr lang="zh-CN" altLang="en-US" dirty="0"/>
              <a:t> </a:t>
            </a:r>
            <a:r>
              <a:rPr lang="en-US" altLang="zh-CN" dirty="0"/>
              <a:t>LUMEN)</a:t>
            </a:r>
            <a:r>
              <a:rPr lang="en-US" dirty="0"/>
              <a:t> Network Map</a:t>
            </a:r>
          </a:p>
        </p:txBody>
      </p:sp>
      <p:sp>
        <p:nvSpPr>
          <p:cNvPr id="3" name="Slide Number Placeholder 2"/>
          <p:cNvSpPr>
            <a:spLocks noGrp="1"/>
          </p:cNvSpPr>
          <p:nvPr>
            <p:ph type="sldNum" sz="quarter" idx="12"/>
          </p:nvPr>
        </p:nvSpPr>
        <p:spPr/>
        <p:txBody>
          <a:bodyPr/>
          <a:lstStyle/>
          <a:p>
            <a:fld id="{D047F633-3331-744E-AFAB-5186F7023FA2}" type="slidenum">
              <a:rPr lang="en-US" altLang="x-none" smtClean="0"/>
              <a:pPr/>
              <a:t>30</a:t>
            </a:fld>
            <a:endParaRPr lang="en-US" altLang="x-none"/>
          </a:p>
        </p:txBody>
      </p:sp>
      <p:sp>
        <p:nvSpPr>
          <p:cNvPr id="4" name="Rectangle 3"/>
          <p:cNvSpPr/>
          <p:nvPr/>
        </p:nvSpPr>
        <p:spPr>
          <a:xfrm>
            <a:off x="463550" y="6272768"/>
            <a:ext cx="5767348" cy="369332"/>
          </a:xfrm>
          <a:prstGeom prst="rect">
            <a:avLst/>
          </a:prstGeom>
        </p:spPr>
        <p:txBody>
          <a:bodyPr wrap="none">
            <a:spAutoFit/>
          </a:bodyPr>
          <a:lstStyle/>
          <a:p>
            <a:r>
              <a:rPr lang="en-US" sz="1800" dirty="0"/>
              <a:t>https://</a:t>
            </a:r>
            <a:r>
              <a:rPr lang="en-US" sz="1800" dirty="0" err="1"/>
              <a:t>www.lumen.com</a:t>
            </a:r>
            <a:r>
              <a:rPr lang="en-US" sz="1800" dirty="0"/>
              <a:t>/</a:t>
            </a:r>
            <a:r>
              <a:rPr lang="en-US" sz="1800" dirty="0" err="1"/>
              <a:t>en</a:t>
            </a:r>
            <a:r>
              <a:rPr lang="en-US" sz="1800" dirty="0"/>
              <a:t>-us/resources/network-</a:t>
            </a:r>
            <a:r>
              <a:rPr lang="en-US" sz="1800" dirty="0" err="1"/>
              <a:t>maps.html</a:t>
            </a:r>
            <a:endParaRPr lang="en-US" sz="1800" dirty="0"/>
          </a:p>
        </p:txBody>
      </p:sp>
      <p:pic>
        <p:nvPicPr>
          <p:cNvPr id="5" name="Picture 4">
            <a:extLst>
              <a:ext uri="{FF2B5EF4-FFF2-40B4-BE49-F238E27FC236}">
                <a16:creationId xmlns:a16="http://schemas.microsoft.com/office/drawing/2014/main" id="{14A699AC-F6BD-8B40-8CED-59552C785F8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7734" y="1911350"/>
            <a:ext cx="7997473" cy="3354922"/>
          </a:xfrm>
          <a:prstGeom prst="rect">
            <a:avLst/>
          </a:prstGeom>
        </p:spPr>
      </p:pic>
    </p:spTree>
    <p:extLst>
      <p:ext uri="{BB962C8B-B14F-4D97-AF65-F5344CB8AC3E}">
        <p14:creationId xmlns:p14="http://schemas.microsoft.com/office/powerpoint/2010/main" val="3570925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391F22C-331B-1048-84D7-F840A7F21414}" type="slidenum">
              <a:rPr lang="en-US" altLang="x-none" sz="1200">
                <a:latin typeface="Tahoma" charset="0"/>
              </a:rPr>
              <a:pPr/>
              <a:t>31</a:t>
            </a:fld>
            <a:endParaRPr lang="en-US" altLang="x-none" sz="1200">
              <a:latin typeface="Tahoma" charset="0"/>
            </a:endParaRPr>
          </a:p>
        </p:txBody>
      </p:sp>
      <p:sp>
        <p:nvSpPr>
          <p:cNvPr id="125954" name="Rectangle 2"/>
          <p:cNvSpPr>
            <a:spLocks noGrp="1" noChangeArrowheads="1"/>
          </p:cNvSpPr>
          <p:nvPr>
            <p:ph type="title"/>
          </p:nvPr>
        </p:nvSpPr>
        <p:spPr>
          <a:xfrm>
            <a:off x="452438" y="158750"/>
            <a:ext cx="7783512" cy="1146175"/>
          </a:xfrm>
        </p:spPr>
        <p:txBody>
          <a:bodyPr/>
          <a:lstStyle/>
          <a:p>
            <a:r>
              <a:rPr lang="en-US" altLang="zh-CN" sz="3600">
                <a:ea typeface="ＭＳ Ｐゴシック" charset="-128"/>
              </a:rPr>
              <a:t>Internet ISP Connectivity</a:t>
            </a:r>
            <a:endParaRPr lang="en-US" altLang="x-none" sz="3600">
              <a:ea typeface="ＭＳ Ｐゴシック" charset="-128"/>
            </a:endParaRPr>
          </a:p>
        </p:txBody>
      </p:sp>
      <p:sp>
        <p:nvSpPr>
          <p:cNvPr id="125955" name="Rectangle 3"/>
          <p:cNvSpPr>
            <a:spLocks noGrp="1" noChangeArrowheads="1"/>
          </p:cNvSpPr>
          <p:nvPr>
            <p:ph type="body" idx="1"/>
          </p:nvPr>
        </p:nvSpPr>
        <p:spPr>
          <a:xfrm>
            <a:off x="533400" y="1454150"/>
            <a:ext cx="3511550" cy="5108575"/>
          </a:xfrm>
        </p:spPr>
        <p:txBody>
          <a:bodyPr/>
          <a:lstStyle/>
          <a:p>
            <a:pPr>
              <a:buFont typeface="Wingdings" pitchFamily="2" charset="2"/>
              <a:buChar char="q"/>
            </a:pPr>
            <a:r>
              <a:rPr lang="en-US" altLang="zh-CN" sz="2000" dirty="0">
                <a:ea typeface="ＭＳ Ｐゴシック" charset="-128"/>
              </a:rPr>
              <a:t>R</a:t>
            </a:r>
            <a:r>
              <a:rPr lang="en-US" altLang="x-none" sz="2000" dirty="0">
                <a:ea typeface="ＭＳ Ｐゴシック" charset="-128"/>
              </a:rPr>
              <a:t>oughly hierarchical</a:t>
            </a:r>
            <a:endParaRPr lang="en-US" altLang="zh-CN" sz="2000" dirty="0">
              <a:ea typeface="ＭＳ Ｐゴシック" charset="-128"/>
            </a:endParaRPr>
          </a:p>
          <a:p>
            <a:pPr lvl="1">
              <a:buFont typeface="Courier New" panose="02070309020205020404" pitchFamily="49" charset="0"/>
              <a:buChar char="o"/>
            </a:pPr>
            <a:r>
              <a:rPr lang="en-US" altLang="zh-CN" sz="1600" dirty="0">
                <a:ea typeface="ＭＳ Ｐゴシック" charset="-128"/>
              </a:rPr>
              <a:t>Divided into tiers</a:t>
            </a:r>
          </a:p>
          <a:p>
            <a:pPr lvl="1">
              <a:buFont typeface="Courier New" panose="02070309020205020404" pitchFamily="49" charset="0"/>
              <a:buChar char="o"/>
            </a:pPr>
            <a:r>
              <a:rPr lang="en-US" altLang="zh-CN" sz="1600" dirty="0">
                <a:ea typeface="ＭＳ Ｐゴシック" charset="-128"/>
              </a:rPr>
              <a:t>Tier-1 ISPs are also called backbone providers, e.g., AT&amp;T, Verizon, Sprint, Level 3, Qwest</a:t>
            </a:r>
          </a:p>
          <a:p>
            <a:pPr lvl="1"/>
            <a:endParaRPr lang="en-US" altLang="zh-CN" sz="1600" dirty="0">
              <a:ea typeface="ＭＳ Ｐゴシック" charset="-128"/>
            </a:endParaRPr>
          </a:p>
          <a:p>
            <a:pPr>
              <a:buFont typeface="Wingdings" pitchFamily="2" charset="2"/>
              <a:buChar char="q"/>
            </a:pPr>
            <a:r>
              <a:rPr lang="en-US" altLang="zh-CN" sz="2000" dirty="0">
                <a:ea typeface="ＭＳ Ｐゴシック" charset="-128"/>
              </a:rPr>
              <a:t>An ISP runs (private) </a:t>
            </a:r>
            <a:r>
              <a:rPr lang="en-US" altLang="zh-CN" sz="2000" dirty="0">
                <a:solidFill>
                  <a:schemeClr val="accent2"/>
                </a:solidFill>
                <a:ea typeface="ＭＳ Ｐゴシック" charset="-128"/>
              </a:rPr>
              <a:t>Points of Presence (</a:t>
            </a:r>
            <a:r>
              <a:rPr lang="en-US" altLang="zh-CN" sz="2000" dirty="0" err="1">
                <a:solidFill>
                  <a:schemeClr val="accent2"/>
                </a:solidFill>
                <a:ea typeface="ＭＳ Ｐゴシック" charset="-128"/>
              </a:rPr>
              <a:t>PoP</a:t>
            </a:r>
            <a:r>
              <a:rPr lang="en-US" altLang="zh-CN" sz="2000" dirty="0">
                <a:solidFill>
                  <a:schemeClr val="accent2"/>
                </a:solidFill>
                <a:ea typeface="ＭＳ Ｐゴシック" charset="-128"/>
              </a:rPr>
              <a:t>)</a:t>
            </a:r>
            <a:r>
              <a:rPr lang="en-US" altLang="zh-CN" sz="2000" dirty="0">
                <a:ea typeface="ＭＳ Ｐゴシック" charset="-128"/>
              </a:rPr>
              <a:t> where its customers and other ISPs connect to it</a:t>
            </a:r>
          </a:p>
          <a:p>
            <a:endParaRPr lang="en-US" altLang="zh-CN" sz="1600" dirty="0">
              <a:ea typeface="ＭＳ Ｐゴシック" charset="-128"/>
            </a:endParaRPr>
          </a:p>
          <a:p>
            <a:pPr>
              <a:buFont typeface="Wingdings" pitchFamily="2" charset="2"/>
              <a:buChar char="q"/>
            </a:pPr>
            <a:r>
              <a:rPr lang="en-US" altLang="zh-CN" sz="2000" dirty="0">
                <a:ea typeface="ＭＳ Ｐゴシック" charset="-128"/>
              </a:rPr>
              <a:t>ISPs also connect at (public) </a:t>
            </a:r>
            <a:r>
              <a:rPr lang="en-US" altLang="zh-CN" sz="2000" dirty="0">
                <a:solidFill>
                  <a:schemeClr val="accent2"/>
                </a:solidFill>
                <a:ea typeface="ＭＳ Ｐゴシック" charset="-128"/>
              </a:rPr>
              <a:t>Internet Exchange Point (IXP)</a:t>
            </a:r>
            <a:endParaRPr lang="en-US" altLang="zh-CN" sz="2000" dirty="0">
              <a:ea typeface="ＭＳ Ｐゴシック" charset="-128"/>
            </a:endParaRPr>
          </a:p>
          <a:p>
            <a:pPr lvl="1">
              <a:buFont typeface="Courier New" panose="02070309020205020404" pitchFamily="49" charset="0"/>
              <a:buChar char="o"/>
            </a:pPr>
            <a:r>
              <a:rPr lang="en-US" altLang="zh-CN" sz="1600" dirty="0">
                <a:ea typeface="ＭＳ Ｐゴシック" charset="-128"/>
              </a:rPr>
              <a:t>public peering</a:t>
            </a:r>
          </a:p>
        </p:txBody>
      </p:sp>
      <p:graphicFrame>
        <p:nvGraphicFramePr>
          <p:cNvPr id="125956" name="Object 4"/>
          <p:cNvGraphicFramePr>
            <a:graphicFrameLocks noChangeAspect="1"/>
          </p:cNvGraphicFramePr>
          <p:nvPr/>
        </p:nvGraphicFramePr>
        <p:xfrm>
          <a:off x="3892550" y="1606550"/>
          <a:ext cx="5029200" cy="4524375"/>
        </p:xfrm>
        <a:graphic>
          <a:graphicData uri="http://schemas.openxmlformats.org/presentationml/2006/ole">
            <mc:AlternateContent xmlns:mc="http://schemas.openxmlformats.org/markup-compatibility/2006">
              <mc:Choice xmlns:v="urn:schemas-microsoft-com:vml" Requires="v">
                <p:oleObj spid="_x0000_s91199" name="Photo Editor Photo" r:id="rId4" imgW="10619048" imgH="9554909" progId="MSPhotoEd.3">
                  <p:embed/>
                </p:oleObj>
              </mc:Choice>
              <mc:Fallback>
                <p:oleObj name="Photo Editor Photo" r:id="rId4" imgW="10619048" imgH="9554909" progId="MSPhotoEd.3">
                  <p:embed/>
                  <p:pic>
                    <p:nvPicPr>
                      <p:cNvPr id="12595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2550" y="1606550"/>
                        <a:ext cx="50292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5957" name="Rectangle 5"/>
          <p:cNvSpPr>
            <a:spLocks noChangeArrowheads="1"/>
          </p:cNvSpPr>
          <p:nvPr/>
        </p:nvSpPr>
        <p:spPr bwMode="auto">
          <a:xfrm>
            <a:off x="671513" y="6470650"/>
            <a:ext cx="6810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dirty="0"/>
              <a:t>http://</a:t>
            </a:r>
            <a:r>
              <a:rPr lang="en-US" altLang="x-none" sz="1800" dirty="0" err="1"/>
              <a:t>en.wikipedia.org</a:t>
            </a:r>
            <a:r>
              <a:rPr lang="en-US" altLang="x-none" sz="1800" dirty="0"/>
              <a:t>/wiki/</a:t>
            </a:r>
            <a:r>
              <a:rPr lang="en-US" altLang="x-none" sz="1800" dirty="0" err="1"/>
              <a:t>List_of_Internet_exchange_points_by_size</a:t>
            </a:r>
            <a:endParaRPr lang="en-US" altLang="x-none" sz="1800" dirty="0"/>
          </a:p>
        </p:txBody>
      </p:sp>
    </p:spTree>
    <p:extLst>
      <p:ext uri="{BB962C8B-B14F-4D97-AF65-F5344CB8AC3E}">
        <p14:creationId xmlns:p14="http://schemas.microsoft.com/office/powerpoint/2010/main" val="2312100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36A929-7358-D847-8609-B5D74F35FBDB}" type="slidenum">
              <a:rPr lang="en-US" altLang="x-none" sz="1200">
                <a:latin typeface="Tahoma" charset="0"/>
              </a:rPr>
              <a:pPr/>
              <a:t>32</a:t>
            </a:fld>
            <a:endParaRPr lang="en-US" altLang="x-none" sz="1200">
              <a:latin typeface="Tahoma" charset="0"/>
            </a:endParaRPr>
          </a:p>
        </p:txBody>
      </p:sp>
      <p:sp>
        <p:nvSpPr>
          <p:cNvPr id="9113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257300" indent="-3429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a:t>
            </a:r>
            <a:r>
              <a:rPr lang="en-US" altLang="zh-CN" sz="2800" dirty="0">
                <a:latin typeface="Comic Sans MS" charset="0"/>
              </a:rPr>
              <a:t>.</a:t>
            </a:r>
            <a:r>
              <a:rPr lang="zh-CN" altLang="en-US" sz="2800" dirty="0">
                <a:latin typeface="Comic Sans MS" charset="0"/>
              </a:rPr>
              <a:t> </a:t>
            </a:r>
            <a:r>
              <a:rPr lang="en-US" altLang="zh-CN" sz="2800" dirty="0">
                <a:latin typeface="Comic Sans MS" charset="0"/>
              </a:rPr>
              <a:t>and</a:t>
            </a:r>
            <a:r>
              <a:rPr lang="zh-CN" altLang="en-US" sz="2800" dirty="0">
                <a:latin typeface="Comic Sans MS" charset="0"/>
              </a:rPr>
              <a:t> </a:t>
            </a:r>
            <a:r>
              <a:rPr lang="en-US" altLang="zh-CN" sz="2800" dirty="0">
                <a:latin typeface="Comic Sans MS" charset="0"/>
              </a:rPr>
              <a:t>recaps</a:t>
            </a:r>
            <a:endParaRPr lang="en-US" altLang="ja-JP" sz="2800" dirty="0">
              <a:latin typeface="Comic Sans MS" charset="0"/>
            </a:endParaRPr>
          </a:p>
          <a:p>
            <a:pPr algn="l">
              <a:spcBef>
                <a:spcPct val="20000"/>
              </a:spcBef>
              <a:buClr>
                <a:schemeClr val="accent1"/>
              </a:buClr>
              <a:buSzPct val="85000"/>
              <a:buFont typeface="Wingdings" charset="2"/>
              <a:buChar char="Ø"/>
            </a:pPr>
            <a:r>
              <a:rPr lang="en-US" altLang="x-none" sz="2800" i="1" dirty="0">
                <a:solidFill>
                  <a:srgbClr val="C00000"/>
                </a:solidFill>
                <a:latin typeface="Comic Sans MS" charset="0"/>
              </a:rPr>
              <a:t>A brief introduction to the Internet</a:t>
            </a:r>
          </a:p>
          <a:p>
            <a:pPr lvl="1" algn="l">
              <a:spcBef>
                <a:spcPct val="20000"/>
              </a:spcBef>
              <a:buClr>
                <a:schemeClr val="accent2"/>
              </a:buClr>
              <a:buSzPct val="75000"/>
              <a:buFont typeface="Wingdings" charset="2"/>
              <a:buChar char="¦"/>
            </a:pPr>
            <a:r>
              <a:rPr lang="en-US" altLang="x-none" sz="2400" dirty="0">
                <a:latin typeface="Comic Sans MS" charset="0"/>
              </a:rPr>
              <a:t>past</a:t>
            </a:r>
          </a:p>
          <a:p>
            <a:pPr lvl="1"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present</a:t>
            </a:r>
          </a:p>
          <a:p>
            <a:pPr lvl="2" algn="l">
              <a:spcBef>
                <a:spcPct val="20000"/>
              </a:spcBef>
              <a:buSzPct val="75000"/>
              <a:buFont typeface="Wingdings" charset="2"/>
              <a:buChar char="§"/>
            </a:pPr>
            <a:r>
              <a:rPr lang="en-US" altLang="x-none" sz="2400" i="1" dirty="0">
                <a:latin typeface="Comic Sans MS" charset="0"/>
              </a:rPr>
              <a:t>topology</a:t>
            </a:r>
          </a:p>
          <a:p>
            <a:pPr lvl="2"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traffic</a:t>
            </a:r>
          </a:p>
        </p:txBody>
      </p:sp>
      <p:sp>
        <p:nvSpPr>
          <p:cNvPr id="128003" name="Rectangle 6"/>
          <p:cNvSpPr>
            <a:spLocks noGrp="1" noChangeArrowheads="1"/>
          </p:cNvSpPr>
          <p:nvPr>
            <p:ph type="title"/>
          </p:nvPr>
        </p:nvSpPr>
        <p:spPr/>
        <p:txBody>
          <a:bodyPr/>
          <a:lstStyle/>
          <a:p>
            <a:r>
              <a:rPr lang="en-US" altLang="x-none">
                <a:ea typeface="ＭＳ Ｐゴシック" charset="-128"/>
              </a:rPr>
              <a:t>Outline</a:t>
            </a:r>
          </a:p>
        </p:txBody>
      </p:sp>
    </p:spTree>
    <p:extLst>
      <p:ext uri="{BB962C8B-B14F-4D97-AF65-F5344CB8AC3E}">
        <p14:creationId xmlns:p14="http://schemas.microsoft.com/office/powerpoint/2010/main" val="1763629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a:xfrm>
            <a:off x="533400" y="82550"/>
            <a:ext cx="7783513" cy="1146175"/>
          </a:xfrm>
        </p:spPr>
        <p:txBody>
          <a:bodyPr/>
          <a:lstStyle/>
          <a:p>
            <a:r>
              <a:rPr lang="en-US" altLang="x-none" sz="3600">
                <a:ea typeface="ＭＳ Ｐゴシック" charset="-128"/>
              </a:rPr>
              <a:t>Internet (Consumer) Traffic</a:t>
            </a:r>
          </a:p>
        </p:txBody>
      </p:sp>
      <p:sp>
        <p:nvSpPr>
          <p:cNvPr id="13005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4B6643A-9784-1A4D-BCE3-49FA3200F11C}" type="slidenum">
              <a:rPr lang="en-US" altLang="x-none" sz="1200">
                <a:latin typeface="Tahoma" charset="0"/>
              </a:rPr>
              <a:pPr/>
              <a:t>33</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0052"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1301750"/>
            <a:ext cx="9156700" cy="571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90423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a:xfrm>
            <a:off x="387350" y="79375"/>
            <a:ext cx="2819400" cy="1146175"/>
          </a:xfrm>
        </p:spPr>
        <p:txBody>
          <a:bodyPr/>
          <a:lstStyle/>
          <a:p>
            <a:r>
              <a:rPr lang="en-US" altLang="x-none" sz="2800">
                <a:ea typeface="ＭＳ Ｐゴシック" charset="-128"/>
              </a:rPr>
              <a:t>Internet Traffic in Perspective</a:t>
            </a:r>
          </a:p>
        </p:txBody>
      </p:sp>
      <p:sp>
        <p:nvSpPr>
          <p:cNvPr id="13209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7B96986-0C2D-A148-B574-BD244C84BABA}" type="slidenum">
              <a:rPr lang="en-US" altLang="x-none" sz="1200">
                <a:latin typeface="Tahoma" charset="0"/>
              </a:rPr>
              <a:pPr/>
              <a:t>34</a:t>
            </a:fld>
            <a:endParaRPr lang="en-US" altLang="x-none" sz="1200">
              <a:latin typeface="Tahoma" charset="0"/>
            </a:endParaRPr>
          </a:p>
        </p:txBody>
      </p:sp>
      <p:sp>
        <p:nvSpPr>
          <p:cNvPr id="132099"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2100"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511550" y="23813"/>
            <a:ext cx="5181600" cy="68326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pic>
        <p:nvPicPr>
          <p:cNvPr id="132101" name="Picture 5" descr="bill_gates_01.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30188" y="4273550"/>
            <a:ext cx="3144837"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4"/>
          <p:cNvSpPr>
            <a:spLocks noChangeArrowheads="1"/>
          </p:cNvSpPr>
          <p:nvPr/>
        </p:nvSpPr>
        <p:spPr bwMode="auto">
          <a:xfrm>
            <a:off x="387350" y="2825750"/>
            <a:ext cx="2365375" cy="992188"/>
          </a:xfrm>
          <a:prstGeom prst="wedgeRoundRectCallout">
            <a:avLst>
              <a:gd name="adj1" fmla="val 16386"/>
              <a:gd name="adj2" fmla="val 181265"/>
              <a:gd name="adj3" fmla="val 16667"/>
            </a:avLst>
          </a:prstGeom>
          <a:solidFill>
            <a:schemeClr val="accent1">
              <a:lumMod val="75000"/>
            </a:schemeClr>
          </a:solidFill>
          <a:ln w="9525" algn="ctr">
            <a:solidFill>
              <a:schemeClr val="bg2"/>
            </a:solidFill>
            <a:round/>
            <a:headEnd/>
            <a:tailEnd/>
          </a:ln>
        </p:spPr>
        <p:txBody>
          <a:bodyPr lIns="91567" tIns="45785" rIns="91567" bIns="45785" anchor="ctr"/>
          <a:lstStyle/>
          <a:p>
            <a:pPr>
              <a:defRPr/>
            </a:pPr>
            <a:r>
              <a:rPr lang="en-US" sz="1600" dirty="0">
                <a:solidFill>
                  <a:srgbClr val="C00000"/>
                </a:solidFill>
                <a:latin typeface="Times New Roman" pitchFamily="18" charset="0"/>
                <a:ea typeface="+mn-ea"/>
              </a:rPr>
              <a:t>640K ought to be enough for anybody.</a:t>
            </a:r>
          </a:p>
        </p:txBody>
      </p:sp>
      <p:sp>
        <p:nvSpPr>
          <p:cNvPr id="132103" name="Rectangle 1"/>
          <p:cNvSpPr>
            <a:spLocks noChangeArrowheads="1"/>
          </p:cNvSpPr>
          <p:nvPr/>
        </p:nvSpPr>
        <p:spPr bwMode="auto">
          <a:xfrm>
            <a:off x="5492750" y="2673350"/>
            <a:ext cx="3124200" cy="609600"/>
          </a:xfrm>
          <a:prstGeom prst="rect">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Tree>
    <p:extLst>
      <p:ext uri="{BB962C8B-B14F-4D97-AF65-F5344CB8AC3E}">
        <p14:creationId xmlns:p14="http://schemas.microsoft.com/office/powerpoint/2010/main" val="1870350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72BE21-FA85-FC4C-B86C-B0BB514AAA17}" type="slidenum">
              <a:rPr lang="en-US" altLang="x-none" sz="1200">
                <a:latin typeface="Tahoma" charset="0"/>
              </a:rPr>
              <a:pPr/>
              <a:t>35</a:t>
            </a:fld>
            <a:endParaRPr lang="en-US" altLang="x-none" sz="1200">
              <a:latin typeface="Tahoma" charset="0"/>
            </a:endParaRPr>
          </a:p>
        </p:txBody>
      </p:sp>
      <p:sp>
        <p:nvSpPr>
          <p:cNvPr id="134146" name="Rectangle 2"/>
          <p:cNvSpPr>
            <a:spLocks noGrp="1" noChangeArrowheads="1"/>
          </p:cNvSpPr>
          <p:nvPr>
            <p:ph type="title"/>
          </p:nvPr>
        </p:nvSpPr>
        <p:spPr/>
        <p:txBody>
          <a:bodyPr/>
          <a:lstStyle/>
          <a:p>
            <a:r>
              <a:rPr lang="en-US" altLang="x-none">
                <a:ea typeface="ＭＳ Ｐゴシック" charset="-128"/>
              </a:rPr>
              <a:t>Outline</a:t>
            </a:r>
          </a:p>
        </p:txBody>
      </p:sp>
      <p:sp>
        <p:nvSpPr>
          <p:cNvPr id="134147"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Admin</a:t>
            </a:r>
            <a:r>
              <a:rPr lang="en-US" altLang="zh-CN" dirty="0">
                <a:ea typeface="ＭＳ Ｐゴシック" charset="-128"/>
              </a:rPr>
              <a:t>.</a:t>
            </a:r>
            <a:r>
              <a:rPr lang="zh-CN" altLang="en-US" dirty="0">
                <a:ea typeface="ＭＳ Ｐゴシック" charset="-128"/>
              </a:rPr>
              <a:t> </a:t>
            </a:r>
            <a:r>
              <a:rPr lang="en-US" altLang="zh-CN" dirty="0">
                <a:ea typeface="ＭＳ Ｐゴシック" charset="-128"/>
              </a:rPr>
              <a:t>and</a:t>
            </a:r>
            <a:r>
              <a:rPr lang="zh-CN" altLang="en-US" dirty="0">
                <a:ea typeface="ＭＳ Ｐゴシック" charset="-128"/>
              </a:rPr>
              <a:t> </a:t>
            </a:r>
            <a:r>
              <a:rPr lang="en-US" altLang="zh-CN" dirty="0">
                <a:ea typeface="ＭＳ Ｐゴシック" charset="-128"/>
              </a:rPr>
              <a:t>recaps</a:t>
            </a:r>
            <a:endParaRPr lang="en-US" altLang="x-none" dirty="0">
              <a:ea typeface="ＭＳ Ｐゴシック" charset="-128"/>
            </a:endParaRPr>
          </a:p>
          <a:p>
            <a:pPr>
              <a:buFont typeface="Wingdings" pitchFamily="2" charset="2"/>
              <a:buChar char="q"/>
            </a:pPr>
            <a:r>
              <a:rPr lang="en-US" altLang="x-none" dirty="0">
                <a:ea typeface="ＭＳ Ｐゴシック" charset="-128"/>
              </a:rPr>
              <a:t>A brief introduction to the Internet: past and present</a:t>
            </a:r>
          </a:p>
          <a:p>
            <a:pPr>
              <a:buFont typeface="Wingdings" charset="2"/>
              <a:buChar char="Ø"/>
            </a:pPr>
            <a:r>
              <a:rPr lang="en-US" altLang="x-none" i="1" dirty="0">
                <a:solidFill>
                  <a:srgbClr val="C00000"/>
                </a:solidFill>
                <a:ea typeface="ＭＳ Ｐゴシック" charset="-128"/>
              </a:rPr>
              <a:t>Challenges of Internet networks and apps</a:t>
            </a:r>
          </a:p>
        </p:txBody>
      </p:sp>
    </p:spTree>
    <p:extLst>
      <p:ext uri="{BB962C8B-B14F-4D97-AF65-F5344CB8AC3E}">
        <p14:creationId xmlns:p14="http://schemas.microsoft.com/office/powerpoint/2010/main" val="1642450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p:cNvSpPr>
            <a:spLocks noGrp="1"/>
          </p:cNvSpPr>
          <p:nvPr>
            <p:ph type="title"/>
          </p:nvPr>
        </p:nvSpPr>
        <p:spPr/>
        <p:txBody>
          <a:bodyPr/>
          <a:lstStyle/>
          <a:p>
            <a:r>
              <a:rPr lang="en-US" altLang="x-none">
                <a:ea typeface="ＭＳ Ｐゴシック" charset="-128"/>
              </a:rPr>
              <a:t>Scale</a:t>
            </a:r>
          </a:p>
        </p:txBody>
      </p:sp>
      <p:sp>
        <p:nvSpPr>
          <p:cNvPr id="13619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A009746-0746-DE42-AC01-A6D98B48394D}" type="slidenum">
              <a:rPr lang="en-US" altLang="x-none" sz="1200">
                <a:latin typeface="Tahoma" charset="0"/>
              </a:rPr>
              <a:pPr/>
              <a:t>36</a:t>
            </a:fld>
            <a:endParaRPr lang="en-US" altLang="x-none" sz="1200">
              <a:latin typeface="Tahoma" charset="0"/>
            </a:endParaRPr>
          </a:p>
        </p:txBody>
      </p:sp>
      <p:sp>
        <p:nvSpPr>
          <p:cNvPr id="136195" name="Content Placeholder 2"/>
          <p:cNvSpPr>
            <a:spLocks noGrp="1"/>
          </p:cNvSpPr>
          <p:nvPr>
            <p:ph idx="1"/>
          </p:nvPr>
        </p:nvSpPr>
        <p:spPr/>
        <p:txBody>
          <a:bodyPr/>
          <a:lstStyle/>
          <a:p>
            <a:pPr>
              <a:buFont typeface="ZapfDingbats" charset="0"/>
              <a:buNone/>
            </a:pPr>
            <a:r>
              <a:rPr lang="ja-JP" altLang="en-US" sz="2400">
                <a:ea typeface="ＭＳ Ｐゴシック" charset="-128"/>
              </a:rPr>
              <a:t>“</a:t>
            </a:r>
            <a:r>
              <a:rPr lang="en-US" altLang="ja-JP" sz="2400">
                <a:ea typeface="ＭＳ Ｐゴシック" charset="-128"/>
              </a:rPr>
              <a:t>Developers who have worked at the small scale might be asking themselves why we need to bother when we could just use some kind of out-of the-box solution. For small-scale applications, this can be a great idea. We save time and money up front and get a working and serviceable application. The problem comes at larger scales—there are no off-the-shelf kits that will allow you to build something like Amazon... There’s a good reason why the largest applications on the Internet are all bespoke creations: no other approach can create massively scalable applications within a reasonable budget.</a:t>
            </a:r>
            <a:r>
              <a:rPr lang="ja-JP" altLang="en-US" sz="2400">
                <a:ea typeface="ＭＳ Ｐゴシック" charset="-128"/>
              </a:rPr>
              <a:t>”</a:t>
            </a:r>
            <a:endParaRPr lang="en-US" altLang="x-none" sz="2400">
              <a:ea typeface="ＭＳ Ｐゴシック" charset="-128"/>
            </a:endParaRPr>
          </a:p>
        </p:txBody>
      </p:sp>
      <p:sp>
        <p:nvSpPr>
          <p:cNvPr id="136196" name="Rectangle 4"/>
          <p:cNvSpPr>
            <a:spLocks noChangeArrowheads="1"/>
          </p:cNvSpPr>
          <p:nvPr/>
        </p:nvSpPr>
        <p:spPr bwMode="auto">
          <a:xfrm>
            <a:off x="4502150" y="6530975"/>
            <a:ext cx="37544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http://www.evontech.com/symbian/55.html</a:t>
            </a:r>
          </a:p>
        </p:txBody>
      </p:sp>
      <p:pic>
        <p:nvPicPr>
          <p:cNvPr id="136197"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2486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2264E72-3A34-FD45-BF1F-330D8F778AD3}"/>
              </a:ext>
            </a:extLst>
          </p:cNvPr>
          <p:cNvGrpSpPr/>
          <p:nvPr/>
        </p:nvGrpSpPr>
        <p:grpSpPr>
          <a:xfrm>
            <a:off x="920353" y="1598309"/>
            <a:ext cx="7163593" cy="4774474"/>
            <a:chOff x="381793" y="223260"/>
            <a:chExt cx="8464550" cy="6081564"/>
          </a:xfrm>
        </p:grpSpPr>
        <p:pic>
          <p:nvPicPr>
            <p:cNvPr id="5" name="Picture 4">
              <a:extLst>
                <a:ext uri="{FF2B5EF4-FFF2-40B4-BE49-F238E27FC236}">
                  <a16:creationId xmlns:a16="http://schemas.microsoft.com/office/drawing/2014/main" id="{21E41AD0-FC46-1041-8369-582C02BFE9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793" y="2927242"/>
              <a:ext cx="8464550" cy="3377582"/>
            </a:xfrm>
            <a:prstGeom prst="rect">
              <a:avLst/>
            </a:prstGeom>
          </p:spPr>
        </p:pic>
        <p:pic>
          <p:nvPicPr>
            <p:cNvPr id="4" name="Picture 3">
              <a:extLst>
                <a:ext uri="{FF2B5EF4-FFF2-40B4-BE49-F238E27FC236}">
                  <a16:creationId xmlns:a16="http://schemas.microsoft.com/office/drawing/2014/main" id="{A9957DEE-5DF0-1F48-84F8-C27C57EB546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1793" y="223260"/>
              <a:ext cx="8453437" cy="2766579"/>
            </a:xfrm>
            <a:prstGeom prst="rect">
              <a:avLst/>
            </a:prstGeom>
          </p:spPr>
        </p:pic>
      </p:grpSp>
      <p:sp>
        <p:nvSpPr>
          <p:cNvPr id="138241" name="Title 1"/>
          <p:cNvSpPr>
            <a:spLocks noGrp="1"/>
          </p:cNvSpPr>
          <p:nvPr>
            <p:ph type="title"/>
          </p:nvPr>
        </p:nvSpPr>
        <p:spPr>
          <a:xfrm>
            <a:off x="234950" y="234950"/>
            <a:ext cx="8534400" cy="914400"/>
          </a:xfrm>
        </p:spPr>
        <p:txBody>
          <a:bodyPr/>
          <a:lstStyle/>
          <a:p>
            <a:r>
              <a:rPr lang="en-US" altLang="x-none" sz="3200" dirty="0">
                <a:ea typeface="ＭＳ Ｐゴシック" charset="-128"/>
              </a:rPr>
              <a:t>Largest Internet Sites in </a:t>
            </a:r>
            <a:r>
              <a:rPr lang="en-US" altLang="zh-CN" sz="3200" dirty="0">
                <a:ea typeface="ＭＳ Ｐゴシック" charset="-128"/>
              </a:rPr>
              <a:t>the</a:t>
            </a:r>
            <a:r>
              <a:rPr lang="zh-CN" altLang="en-US" sz="3200" dirty="0">
                <a:ea typeface="ＭＳ Ｐゴシック" charset="-128"/>
              </a:rPr>
              <a:t> </a:t>
            </a:r>
            <a:r>
              <a:rPr lang="en-US" altLang="zh-CN" sz="3200" dirty="0">
                <a:ea typeface="ＭＳ Ｐゴシック" charset="-128"/>
              </a:rPr>
              <a:t>World</a:t>
            </a:r>
            <a:r>
              <a:rPr lang="en-US" altLang="x-none" sz="3200" dirty="0">
                <a:ea typeface="ＭＳ Ｐゴシック" charset="-128"/>
              </a:rPr>
              <a:t> </a:t>
            </a:r>
          </a:p>
        </p:txBody>
      </p:sp>
      <p:sp>
        <p:nvSpPr>
          <p:cNvPr id="1382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EFC8A54-32D4-0A40-9ECA-26C60040BC0F}" type="slidenum">
              <a:rPr lang="en-US" altLang="x-none" sz="1200">
                <a:latin typeface="Tahoma" charset="0"/>
              </a:rPr>
              <a:pPr/>
              <a:t>37</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sp>
        <p:nvSpPr>
          <p:cNvPr id="138245" name="Rectangle 2"/>
          <p:cNvSpPr>
            <a:spLocks noChangeArrowheads="1"/>
          </p:cNvSpPr>
          <p:nvPr/>
        </p:nvSpPr>
        <p:spPr bwMode="auto">
          <a:xfrm>
            <a:off x="275212" y="6413500"/>
            <a:ext cx="64527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www.visualcapitalist.com</a:t>
            </a:r>
            <a:r>
              <a:rPr lang="en-US" altLang="x-none" sz="1200" dirty="0"/>
              <a:t>/</a:t>
            </a:r>
            <a:r>
              <a:rPr lang="en-US" altLang="x-none" sz="1200" dirty="0" err="1"/>
              <a:t>wp</a:t>
            </a:r>
            <a:r>
              <a:rPr lang="en-US" altLang="x-none" sz="1200" dirty="0"/>
              <a:t>-content/uploads/2021/01/Country-With-the-Most-</a:t>
            </a:r>
            <a:r>
              <a:rPr lang="en-US" altLang="x-none" sz="1200" dirty="0" err="1"/>
              <a:t>Websites.html</a:t>
            </a:r>
            <a:endParaRPr lang="en-US" altLang="x-none" sz="1200" dirty="0"/>
          </a:p>
        </p:txBody>
      </p:sp>
      <p:pic>
        <p:nvPicPr>
          <p:cNvPr id="3" name="Picture 2">
            <a:extLst>
              <a:ext uri="{FF2B5EF4-FFF2-40B4-BE49-F238E27FC236}">
                <a16:creationId xmlns:a16="http://schemas.microsoft.com/office/drawing/2014/main" id="{954D6A6F-8018-694C-AC6F-14CB6B0BAC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21151" y="1606550"/>
            <a:ext cx="4648200" cy="4693939"/>
          </a:xfrm>
          <a:prstGeom prst="rect">
            <a:avLst/>
          </a:prstGeom>
        </p:spPr>
      </p:pic>
    </p:spTree>
    <p:extLst>
      <p:ext uri="{BB962C8B-B14F-4D97-AF65-F5344CB8AC3E}">
        <p14:creationId xmlns:p14="http://schemas.microsoft.com/office/powerpoint/2010/main" val="32136038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9350-10D5-9645-B262-15F4D832A54D}"/>
              </a:ext>
            </a:extLst>
          </p:cNvPr>
          <p:cNvSpPr>
            <a:spLocks noGrp="1"/>
          </p:cNvSpPr>
          <p:nvPr>
            <p:ph type="title"/>
          </p:nvPr>
        </p:nvSpPr>
        <p:spPr/>
        <p:txBody>
          <a:bodyPr/>
          <a:lstStyle/>
          <a:p>
            <a:r>
              <a:rPr lang="en-US" altLang="x-none" sz="3200" dirty="0">
                <a:solidFill>
                  <a:srgbClr val="3333CC"/>
                </a:solidFill>
                <a:ea typeface="ＭＳ Ｐゴシック" charset="-128"/>
              </a:rPr>
              <a:t>Largest Internet Sites in </a:t>
            </a:r>
            <a:r>
              <a:rPr lang="en-US" altLang="zh-CN" sz="3200" dirty="0">
                <a:solidFill>
                  <a:srgbClr val="3333CC"/>
                </a:solidFill>
                <a:ea typeface="ＭＳ Ｐゴシック" charset="-128"/>
              </a:rPr>
              <a:t>the</a:t>
            </a:r>
            <a:r>
              <a:rPr lang="zh-CN" altLang="en-US" sz="3200" dirty="0">
                <a:solidFill>
                  <a:srgbClr val="3333CC"/>
                </a:solidFill>
                <a:ea typeface="ＭＳ Ｐゴシック" charset="-128"/>
              </a:rPr>
              <a:t> </a:t>
            </a:r>
            <a:r>
              <a:rPr lang="en-US" altLang="zh-CN" sz="3200" dirty="0">
                <a:solidFill>
                  <a:srgbClr val="3333CC"/>
                </a:solidFill>
                <a:ea typeface="ＭＳ Ｐゴシック" charset="-128"/>
              </a:rPr>
              <a:t>World</a:t>
            </a:r>
            <a:r>
              <a:rPr lang="en-US" altLang="x-none" sz="3200" dirty="0">
                <a:solidFill>
                  <a:srgbClr val="3333CC"/>
                </a:solidFill>
                <a:ea typeface="ＭＳ Ｐゴシック" charset="-128"/>
              </a:rPr>
              <a:t> </a:t>
            </a:r>
            <a:endParaRPr lang="en-US" dirty="0"/>
          </a:p>
        </p:txBody>
      </p:sp>
      <p:sp>
        <p:nvSpPr>
          <p:cNvPr id="4" name="Slide Number Placeholder 3">
            <a:extLst>
              <a:ext uri="{FF2B5EF4-FFF2-40B4-BE49-F238E27FC236}">
                <a16:creationId xmlns:a16="http://schemas.microsoft.com/office/drawing/2014/main" id="{43F44436-951B-7042-8BA3-4712FD1729DE}"/>
              </a:ext>
            </a:extLst>
          </p:cNvPr>
          <p:cNvSpPr>
            <a:spLocks noGrp="1"/>
          </p:cNvSpPr>
          <p:nvPr>
            <p:ph type="sldNum" sz="quarter" idx="12"/>
          </p:nvPr>
        </p:nvSpPr>
        <p:spPr/>
        <p:txBody>
          <a:bodyPr/>
          <a:lstStyle/>
          <a:p>
            <a:fld id="{F1BC9A0C-B9C7-D94C-BB05-DB5EC86B0AC6}" type="slidenum">
              <a:rPr lang="en-US" altLang="x-none" smtClean="0"/>
              <a:pPr/>
              <a:t>38</a:t>
            </a:fld>
            <a:endParaRPr lang="en-US" altLang="x-none"/>
          </a:p>
        </p:txBody>
      </p:sp>
      <p:pic>
        <p:nvPicPr>
          <p:cNvPr id="5" name="Picture 4">
            <a:extLst>
              <a:ext uri="{FF2B5EF4-FFF2-40B4-BE49-F238E27FC236}">
                <a16:creationId xmlns:a16="http://schemas.microsoft.com/office/drawing/2014/main" id="{8A8C088D-514F-1E4C-B874-B723D72290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4713" y="2825750"/>
            <a:ext cx="7702550" cy="1601981"/>
          </a:xfrm>
          <a:prstGeom prst="rect">
            <a:avLst/>
          </a:prstGeom>
        </p:spPr>
      </p:pic>
      <p:pic>
        <p:nvPicPr>
          <p:cNvPr id="6" name="Picture 5">
            <a:extLst>
              <a:ext uri="{FF2B5EF4-FFF2-40B4-BE49-F238E27FC236}">
                <a16:creationId xmlns:a16="http://schemas.microsoft.com/office/drawing/2014/main" id="{E9609835-895A-2847-B4EB-FE0350F5DE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92550" y="1316266"/>
            <a:ext cx="4960349" cy="4851330"/>
          </a:xfrm>
          <a:prstGeom prst="rect">
            <a:avLst/>
          </a:prstGeom>
        </p:spPr>
      </p:pic>
      <p:sp>
        <p:nvSpPr>
          <p:cNvPr id="7" name="Rectangle 6">
            <a:extLst>
              <a:ext uri="{FF2B5EF4-FFF2-40B4-BE49-F238E27FC236}">
                <a16:creationId xmlns:a16="http://schemas.microsoft.com/office/drawing/2014/main" id="{018059DF-4983-784F-99E9-C5BFF675585A}"/>
              </a:ext>
            </a:extLst>
          </p:cNvPr>
          <p:cNvSpPr/>
          <p:nvPr/>
        </p:nvSpPr>
        <p:spPr>
          <a:xfrm>
            <a:off x="692150" y="6413500"/>
            <a:ext cx="4906729" cy="276999"/>
          </a:xfrm>
          <a:prstGeom prst="rect">
            <a:avLst/>
          </a:prstGeom>
        </p:spPr>
        <p:txBody>
          <a:bodyPr wrap="none">
            <a:spAutoFit/>
          </a:bodyPr>
          <a:lstStyle/>
          <a:p>
            <a:r>
              <a:rPr lang="en-US" sz="1200" dirty="0"/>
              <a:t>https://</a:t>
            </a:r>
            <a:r>
              <a:rPr lang="en-US" sz="1200" dirty="0" err="1"/>
              <a:t>www.visualcapitalist.com</a:t>
            </a:r>
            <a:r>
              <a:rPr lang="en-US" sz="1200" dirty="0"/>
              <a:t>/the-50-most-visited-websites-in-the-world/</a:t>
            </a:r>
          </a:p>
        </p:txBody>
      </p:sp>
    </p:spTree>
    <p:extLst>
      <p:ext uri="{BB962C8B-B14F-4D97-AF65-F5344CB8AC3E}">
        <p14:creationId xmlns:p14="http://schemas.microsoft.com/office/powerpoint/2010/main" val="1867523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x-none">
                <a:ea typeface="ＭＳ Ｐゴシック" charset="-128"/>
              </a:rPr>
              <a:t>General Complexity</a:t>
            </a:r>
          </a:p>
        </p:txBody>
      </p:sp>
      <p:sp>
        <p:nvSpPr>
          <p:cNvPr id="1402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A52864F-C8E7-E248-8646-D2149A10AAD6}" type="slidenum">
              <a:rPr lang="en-US" altLang="x-none" sz="1200">
                <a:latin typeface="Tahoma" charset="0"/>
              </a:rPr>
              <a:pPr/>
              <a:t>39</a:t>
            </a:fld>
            <a:endParaRPr lang="en-US" altLang="x-none" sz="1200">
              <a:latin typeface="Tahoma" charset="0"/>
            </a:endParaRPr>
          </a:p>
        </p:txBody>
      </p:sp>
      <p:sp>
        <p:nvSpPr>
          <p:cNvPr id="140291" name="Content Placeholder 2"/>
          <p:cNvSpPr>
            <a:spLocks noGrp="1"/>
          </p:cNvSpPr>
          <p:nvPr>
            <p:ph idx="1"/>
          </p:nvPr>
        </p:nvSpPr>
        <p:spPr/>
        <p:txBody>
          <a:bodyPr/>
          <a:lstStyle/>
          <a:p>
            <a:pPr>
              <a:buFont typeface="Wingdings" pitchFamily="2" charset="2"/>
              <a:buChar char="q"/>
            </a:pPr>
            <a:r>
              <a:rPr lang="en-US" altLang="x-none" dirty="0">
                <a:solidFill>
                  <a:srgbClr val="000090"/>
                </a:solidFill>
                <a:ea typeface="ＭＳ Ｐゴシック" charset="-128"/>
              </a:rPr>
              <a:t>Complexity</a:t>
            </a:r>
            <a:r>
              <a:rPr lang="en-US" altLang="x-none" dirty="0">
                <a:ea typeface="ＭＳ Ｐゴシック" charset="-128"/>
              </a:rPr>
              <a:t> in highly organized systems arises primarily from design strategies intended to create </a:t>
            </a:r>
            <a:r>
              <a:rPr lang="en-US" altLang="x-none" dirty="0">
                <a:solidFill>
                  <a:srgbClr val="000090"/>
                </a:solidFill>
                <a:ea typeface="ＭＳ Ｐゴシック" charset="-128"/>
              </a:rPr>
              <a:t>robustness to uncertainty</a:t>
            </a:r>
            <a:r>
              <a:rPr lang="en-US" altLang="x-none" dirty="0">
                <a:ea typeface="ＭＳ Ｐゴシック" charset="-128"/>
              </a:rPr>
              <a:t> in their environments and component parts.</a:t>
            </a:r>
          </a:p>
          <a:p>
            <a:pPr lvl="1">
              <a:buFont typeface="Courier New" panose="02070309020205020404" pitchFamily="49" charset="0"/>
              <a:buChar char="o"/>
            </a:pPr>
            <a:r>
              <a:rPr lang="en-US" altLang="x-none" sz="2000" dirty="0">
                <a:solidFill>
                  <a:srgbClr val="000090"/>
                </a:solidFill>
                <a:ea typeface="ＭＳ Ｐゴシック" charset="-128"/>
              </a:rPr>
              <a:t>Scalability</a:t>
            </a:r>
            <a:r>
              <a:rPr lang="en-US" altLang="x-none" sz="2000" dirty="0">
                <a:ea typeface="ＭＳ Ｐゴシック" charset="-128"/>
              </a:rPr>
              <a:t> is robustness to changes to the size and complexity of a system as a whole.</a:t>
            </a:r>
          </a:p>
          <a:p>
            <a:pPr lvl="1">
              <a:buFont typeface="Courier New" panose="02070309020205020404" pitchFamily="49" charset="0"/>
              <a:buChar char="o"/>
            </a:pPr>
            <a:r>
              <a:rPr lang="en-US" altLang="x-none" sz="2000" dirty="0">
                <a:solidFill>
                  <a:srgbClr val="000090"/>
                </a:solidFill>
                <a:ea typeface="ＭＳ Ｐゴシック" charset="-128"/>
              </a:rPr>
              <a:t>Evolvability</a:t>
            </a:r>
            <a:r>
              <a:rPr lang="en-US" altLang="x-none" sz="2000" dirty="0">
                <a:ea typeface="ＭＳ Ｐゴシック" charset="-128"/>
              </a:rPr>
              <a:t> is robustness of lineages to large changes on various (usually long) time scales.</a:t>
            </a:r>
          </a:p>
          <a:p>
            <a:pPr lvl="1">
              <a:buFont typeface="Courier New" panose="02070309020205020404" pitchFamily="49" charset="0"/>
              <a:buChar char="o"/>
            </a:pPr>
            <a:r>
              <a:rPr lang="en-US" altLang="x-none" sz="2000" dirty="0">
                <a:solidFill>
                  <a:srgbClr val="000090"/>
                </a:solidFill>
                <a:ea typeface="ＭＳ Ｐゴシック" charset="-128"/>
              </a:rPr>
              <a:t>Reliability</a:t>
            </a:r>
            <a:r>
              <a:rPr lang="en-US" altLang="x-none" sz="2000" dirty="0">
                <a:ea typeface="ＭＳ Ｐゴシック" charset="-128"/>
              </a:rPr>
              <a:t> is robustness to component failures.</a:t>
            </a:r>
          </a:p>
          <a:p>
            <a:pPr lvl="1">
              <a:buFont typeface="Courier New" panose="02070309020205020404" pitchFamily="49" charset="0"/>
              <a:buChar char="o"/>
            </a:pPr>
            <a:r>
              <a:rPr lang="en-US" altLang="x-none" sz="2000" dirty="0">
                <a:solidFill>
                  <a:srgbClr val="000090"/>
                </a:solidFill>
                <a:ea typeface="ＭＳ Ｐゴシック" charset="-128"/>
              </a:rPr>
              <a:t>Efficiency</a:t>
            </a:r>
            <a:r>
              <a:rPr lang="en-US" altLang="x-none" sz="2000" dirty="0">
                <a:ea typeface="ＭＳ Ｐゴシック" charset="-128"/>
              </a:rPr>
              <a:t> is robustness to resource scarcity.</a:t>
            </a:r>
          </a:p>
          <a:p>
            <a:pPr lvl="1">
              <a:buFont typeface="Courier New" panose="02070309020205020404" pitchFamily="49" charset="0"/>
              <a:buChar char="o"/>
            </a:pPr>
            <a:r>
              <a:rPr lang="en-US" altLang="x-none" sz="2000" dirty="0">
                <a:solidFill>
                  <a:srgbClr val="000090"/>
                </a:solidFill>
                <a:ea typeface="ＭＳ Ｐゴシック" charset="-128"/>
              </a:rPr>
              <a:t>Modularity</a:t>
            </a:r>
            <a:r>
              <a:rPr lang="en-US" altLang="x-none" sz="2000" dirty="0">
                <a:ea typeface="ＭＳ Ｐゴシック" charset="-128"/>
              </a:rPr>
              <a:t> is robustness to component rearrangements.</a:t>
            </a:r>
          </a:p>
        </p:txBody>
      </p:sp>
      <p:sp>
        <p:nvSpPr>
          <p:cNvPr id="140292" name="Rectangle 4"/>
          <p:cNvSpPr>
            <a:spLocks noChangeArrowheads="1"/>
          </p:cNvSpPr>
          <p:nvPr/>
        </p:nvSpPr>
        <p:spPr bwMode="auto">
          <a:xfrm>
            <a:off x="6321425" y="6407150"/>
            <a:ext cx="1274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David Meyer</a:t>
            </a:r>
            <a:endParaRPr lang="en-US" altLang="x-none" sz="4000"/>
          </a:p>
        </p:txBody>
      </p:sp>
      <p:pic>
        <p:nvPicPr>
          <p:cNvPr id="140293"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6011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9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02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029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0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B138D3F-ABB6-3946-A370-8026D5220C04}" type="slidenum">
              <a:rPr lang="en-US" altLang="x-none" sz="1200">
                <a:latin typeface="Tahoma" charset="0"/>
              </a:rPr>
              <a:pPr/>
              <a:t>4</a:t>
            </a:fld>
            <a:endParaRPr lang="en-US" altLang="x-none" sz="1200">
              <a:latin typeface="Tahoma" charset="0"/>
            </a:endParaRPr>
          </a:p>
        </p:txBody>
      </p:sp>
      <p:sp>
        <p:nvSpPr>
          <p:cNvPr id="23554" name="Rectangle 2"/>
          <p:cNvSpPr>
            <a:spLocks noGrp="1" noChangeArrowheads="1"/>
          </p:cNvSpPr>
          <p:nvPr>
            <p:ph type="title"/>
          </p:nvPr>
        </p:nvSpPr>
        <p:spPr/>
        <p:txBody>
          <a:bodyPr/>
          <a:lstStyle/>
          <a:p>
            <a:r>
              <a:rPr lang="en-US" altLang="x-none" sz="4800">
                <a:ea typeface="ＭＳ Ｐゴシック" charset="-128"/>
              </a:rPr>
              <a:t>Recap</a:t>
            </a:r>
            <a:endParaRPr lang="en-US" altLang="x-none">
              <a:ea typeface="ＭＳ Ｐゴシック" charset="-128"/>
            </a:endParaRPr>
          </a:p>
        </p:txBody>
      </p:sp>
      <p:sp>
        <p:nvSpPr>
          <p:cNvPr id="23555" name="Rectangle 3"/>
          <p:cNvSpPr>
            <a:spLocks noGrp="1" noChangeArrowheads="1"/>
          </p:cNvSpPr>
          <p:nvPr>
            <p:ph type="body" idx="1"/>
          </p:nvPr>
        </p:nvSpPr>
        <p:spPr>
          <a:xfrm>
            <a:off x="463550" y="1530350"/>
            <a:ext cx="8235950" cy="5032375"/>
          </a:xfrm>
        </p:spPr>
        <p:txBody>
          <a:bodyPr/>
          <a:lstStyle/>
          <a:p>
            <a:pPr>
              <a:lnSpc>
                <a:spcPct val="80000"/>
              </a:lnSpc>
              <a:buFont typeface="Wingdings" pitchFamily="2" charset="2"/>
              <a:buChar char="q"/>
            </a:pPr>
            <a:r>
              <a:rPr lang="en-US" altLang="x-none" sz="2400" dirty="0">
                <a:ea typeface="ＭＳ Ｐゴシック" charset="-128"/>
              </a:rPr>
              <a:t>A protocol defines the </a:t>
            </a:r>
            <a:r>
              <a:rPr lang="en-US" altLang="x-none" sz="2400" dirty="0">
                <a:solidFill>
                  <a:srgbClr val="FF0000"/>
                </a:solidFill>
                <a:ea typeface="ＭＳ Ｐゴシック" charset="-128"/>
              </a:rPr>
              <a:t>format</a:t>
            </a:r>
            <a:r>
              <a:rPr lang="en-US" altLang="x-none" sz="2400" dirty="0">
                <a:ea typeface="ＭＳ Ｐゴシック" charset="-128"/>
              </a:rPr>
              <a:t> and the </a:t>
            </a:r>
            <a:r>
              <a:rPr lang="en-US" altLang="x-none" sz="2400" dirty="0">
                <a:solidFill>
                  <a:srgbClr val="FF0000"/>
                </a:solidFill>
                <a:ea typeface="ＭＳ Ｐゴシック" charset="-128"/>
              </a:rPr>
              <a:t>order</a:t>
            </a:r>
            <a:r>
              <a:rPr lang="en-US" altLang="x-none" sz="2400" dirty="0">
                <a:ea typeface="ＭＳ Ｐゴシック" charset="-128"/>
              </a:rPr>
              <a:t> of messages exchanged between two or more communicating entities, as well as the </a:t>
            </a:r>
            <a:r>
              <a:rPr lang="en-US" altLang="x-none" sz="2400" dirty="0">
                <a:solidFill>
                  <a:srgbClr val="FF0000"/>
                </a:solidFill>
                <a:ea typeface="ＭＳ Ｐゴシック" charset="-128"/>
              </a:rPr>
              <a:t>actions</a:t>
            </a:r>
            <a:r>
              <a:rPr lang="en-US" altLang="x-none" sz="2400" dirty="0">
                <a:ea typeface="ＭＳ Ｐゴシック" charset="-128"/>
              </a:rPr>
              <a:t> taken on the transmission or receipt of a message or other </a:t>
            </a:r>
            <a:r>
              <a:rPr lang="en-US" altLang="x-none" sz="2400" dirty="0">
                <a:solidFill>
                  <a:srgbClr val="FF0000"/>
                </a:solidFill>
                <a:ea typeface="ＭＳ Ｐゴシック" charset="-128"/>
              </a:rPr>
              <a:t>event</a:t>
            </a:r>
            <a:r>
              <a:rPr lang="en-US" altLang="zh-CN" sz="2400" dirty="0">
                <a:solidFill>
                  <a:srgbClr val="FF0000"/>
                </a:solidFill>
                <a:ea typeface="宋体" charset="-122"/>
              </a:rPr>
              <a:t>s</a:t>
            </a:r>
            <a:r>
              <a:rPr lang="en-US" altLang="x-none" sz="2400" dirty="0">
                <a:ea typeface="ＭＳ Ｐゴシック" charset="-128"/>
              </a:rPr>
              <a:t>. </a:t>
            </a:r>
          </a:p>
          <a:p>
            <a:pPr>
              <a:lnSpc>
                <a:spcPct val="90000"/>
              </a:lnSpc>
              <a:buFont typeface="Wingdings" pitchFamily="2" charset="2"/>
              <a:buChar char="q"/>
            </a:pPr>
            <a:r>
              <a:rPr lang="en-US" altLang="x-none" sz="2200" dirty="0">
                <a:ea typeface="ＭＳ Ｐゴシック" charset="-128"/>
              </a:rPr>
              <a:t>Key Internet milestones and their implications:</a:t>
            </a:r>
          </a:p>
          <a:p>
            <a:pPr lvl="1">
              <a:lnSpc>
                <a:spcPct val="90000"/>
              </a:lnSpc>
              <a:buFont typeface="Courier New" panose="02070309020205020404" pitchFamily="49" charset="0"/>
              <a:buChar char="o"/>
            </a:pPr>
            <a:r>
              <a:rPr lang="en-US" altLang="x-none" dirty="0">
                <a:ea typeface="ＭＳ Ｐゴシック" charset="-128"/>
              </a:rPr>
              <a:t>ARPANET is sponsored by ARPA </a:t>
            </a:r>
            <a:r>
              <a:rPr lang="en-US" altLang="x-none" dirty="0">
                <a:ea typeface="ＭＳ Ｐゴシック" charset="-128"/>
                <a:sym typeface="Symbol" charset="2"/>
              </a:rPr>
              <a:t></a:t>
            </a:r>
            <a:br>
              <a:rPr lang="en-US" altLang="x-none" dirty="0">
                <a:ea typeface="ＭＳ Ｐゴシック" charset="-128"/>
                <a:sym typeface="Symbol" charset="2"/>
              </a:rPr>
            </a:br>
            <a:endParaRPr lang="en-US" altLang="x-none" dirty="0">
              <a:ea typeface="ＭＳ Ｐゴシック" charset="-128"/>
            </a:endParaRPr>
          </a:p>
          <a:p>
            <a:pPr lvl="1">
              <a:lnSpc>
                <a:spcPct val="90000"/>
              </a:lnSpc>
              <a:buFont typeface="Courier New" panose="02070309020205020404" pitchFamily="49" charset="0"/>
              <a:buChar char="o"/>
            </a:pPr>
            <a:r>
              <a:rPr lang="en-US" altLang="x-none" dirty="0">
                <a:ea typeface="ＭＳ Ｐゴシック" charset="-128"/>
              </a:rPr>
              <a:t>The initial IMPs (routers) were made by a small company </a:t>
            </a:r>
            <a:r>
              <a:rPr lang="en-US" altLang="x-none" dirty="0">
                <a:ea typeface="ＭＳ Ｐゴシック" charset="-128"/>
                <a:sym typeface="Symbol" charset="2"/>
              </a:rPr>
              <a:t></a:t>
            </a:r>
            <a:br>
              <a:rPr lang="en-US" altLang="x-none" dirty="0">
                <a:ea typeface="ＭＳ Ｐゴシック" charset="-128"/>
                <a:sym typeface="Symbol" charset="2"/>
              </a:rPr>
            </a:br>
            <a:endParaRPr lang="en-US" altLang="x-none" dirty="0">
              <a:ea typeface="ＭＳ Ｐゴシック" charset="-128"/>
            </a:endParaRPr>
          </a:p>
          <a:p>
            <a:pPr lvl="1">
              <a:lnSpc>
                <a:spcPct val="90000"/>
              </a:lnSpc>
              <a:buFont typeface="Courier New" panose="02070309020205020404" pitchFamily="49" charset="0"/>
              <a:buChar char="o"/>
            </a:pPr>
            <a:r>
              <a:rPr lang="en-US" altLang="x-none" dirty="0">
                <a:ea typeface="ＭＳ Ｐゴシック" charset="-128"/>
              </a:rPr>
              <a:t>Many networks </a:t>
            </a:r>
            <a:r>
              <a:rPr lang="en-US" altLang="x-none" dirty="0">
                <a:ea typeface="ＭＳ Ｐゴシック" charset="-128"/>
                <a:sym typeface="Symbol" charset="2"/>
              </a:rPr>
              <a:t></a:t>
            </a:r>
          </a:p>
          <a:p>
            <a:pPr lvl="1">
              <a:lnSpc>
                <a:spcPct val="90000"/>
              </a:lnSpc>
            </a:pPr>
            <a:endParaRPr lang="en-US" altLang="x-none" dirty="0">
              <a:ea typeface="ＭＳ Ｐゴシック" charset="-128"/>
              <a:sym typeface="Symbol" charset="2"/>
            </a:endParaRPr>
          </a:p>
          <a:p>
            <a:pPr lvl="1">
              <a:lnSpc>
                <a:spcPct val="90000"/>
              </a:lnSpc>
              <a:buFont typeface="Courier New" panose="02070309020205020404" pitchFamily="49" charset="0"/>
              <a:buChar char="o"/>
            </a:pPr>
            <a:r>
              <a:rPr lang="en-US" altLang="x-none" dirty="0">
                <a:ea typeface="ＭＳ Ｐゴシック" charset="-128"/>
                <a:sym typeface="Symbol" charset="2"/>
              </a:rPr>
              <a:t>Commercialization  </a:t>
            </a:r>
            <a:br>
              <a:rPr lang="en-US" altLang="x-none" dirty="0">
                <a:ea typeface="ＭＳ Ｐゴシック" charset="-128"/>
                <a:sym typeface="Symbol" charset="2"/>
              </a:rPr>
            </a:br>
            <a:endParaRPr lang="en-US" altLang="x-none" sz="2800" dirty="0">
              <a:ea typeface="ＭＳ Ｐゴシック" charset="-128"/>
            </a:endParaRPr>
          </a:p>
        </p:txBody>
      </p:sp>
      <p:sp>
        <p:nvSpPr>
          <p:cNvPr id="20485" name="Text Box 4"/>
          <p:cNvSpPr txBox="1">
            <a:spLocks noChangeArrowheads="1"/>
          </p:cNvSpPr>
          <p:nvPr/>
        </p:nvSpPr>
        <p:spPr bwMode="auto">
          <a:xfrm>
            <a:off x="2978150" y="3816350"/>
            <a:ext cx="3349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800">
                <a:solidFill>
                  <a:schemeClr val="accent2"/>
                </a:solidFill>
              </a:rPr>
              <a:t>design should survive failures</a:t>
            </a:r>
          </a:p>
        </p:txBody>
      </p:sp>
      <p:sp>
        <p:nvSpPr>
          <p:cNvPr id="20486" name="Text Box 5"/>
          <p:cNvSpPr txBox="1">
            <a:spLocks noChangeArrowheads="1"/>
          </p:cNvSpPr>
          <p:nvPr/>
        </p:nvSpPr>
        <p:spPr bwMode="auto">
          <a:xfrm>
            <a:off x="1835150" y="5684838"/>
            <a:ext cx="63881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rPr>
              <a:t>internetworking: need a network to connect networks</a:t>
            </a:r>
          </a:p>
        </p:txBody>
      </p:sp>
      <p:sp>
        <p:nvSpPr>
          <p:cNvPr id="20487" name="Text Box 6"/>
          <p:cNvSpPr txBox="1">
            <a:spLocks noChangeArrowheads="1"/>
          </p:cNvSpPr>
          <p:nvPr/>
        </p:nvSpPr>
        <p:spPr bwMode="auto">
          <a:xfrm>
            <a:off x="2978150" y="4578350"/>
            <a:ext cx="2776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800">
                <a:solidFill>
                  <a:schemeClr val="accent2"/>
                </a:solidFill>
              </a:rPr>
              <a:t>keep the network simple</a:t>
            </a:r>
          </a:p>
        </p:txBody>
      </p:sp>
      <p:sp>
        <p:nvSpPr>
          <p:cNvPr id="20488" name="Text Box 5"/>
          <p:cNvSpPr txBox="1">
            <a:spLocks noChangeArrowheads="1"/>
          </p:cNvSpPr>
          <p:nvPr/>
        </p:nvSpPr>
        <p:spPr bwMode="auto">
          <a:xfrm>
            <a:off x="1646238" y="6483350"/>
            <a:ext cx="66135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rPr>
              <a:t>architecture supporting decentralized, autonomous systems</a:t>
            </a:r>
          </a:p>
        </p:txBody>
      </p:sp>
    </p:spTree>
    <p:extLst>
      <p:ext uri="{BB962C8B-B14F-4D97-AF65-F5344CB8AC3E}">
        <p14:creationId xmlns:p14="http://schemas.microsoft.com/office/powerpoint/2010/main" val="22741879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p:bldP spid="20486" grpId="0"/>
      <p:bldP spid="20487" grpId="0"/>
      <p:bldP spid="2048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Number Placeholder 1"/>
          <p:cNvSpPr>
            <a:spLocks noGrp="1"/>
          </p:cNvSpPr>
          <p:nvPr>
            <p:ph type="sldNum" sz="quarter" idx="10"/>
          </p:nvPr>
        </p:nvSpPr>
        <p:spPr>
          <a:xfrm>
            <a:off x="702310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4">
                <a:solidFill>
                  <a:schemeClr val="tx1"/>
                </a:solidFill>
                <a:latin typeface="Comic Sans MS" charset="0"/>
                <a:ea typeface="ＭＳ Ｐゴシック" charset="-128"/>
              </a:defRPr>
            </a:lvl1pPr>
            <a:lvl2pPr marL="743990" indent="-286150">
              <a:spcBef>
                <a:spcPct val="20000"/>
              </a:spcBef>
              <a:buClr>
                <a:schemeClr val="accent2"/>
              </a:buClr>
              <a:buSzPct val="75000"/>
              <a:buFont typeface="ZapfDingbats" charset="0"/>
              <a:buChar char="m"/>
              <a:defRPr sz="2403">
                <a:solidFill>
                  <a:schemeClr val="tx1"/>
                </a:solidFill>
                <a:latin typeface="Comic Sans MS" charset="0"/>
                <a:ea typeface="ＭＳ Ｐゴシック" charset="-128"/>
              </a:defRPr>
            </a:lvl2pPr>
            <a:lvl3pPr marL="1144600" indent="-228920">
              <a:spcBef>
                <a:spcPct val="20000"/>
              </a:spcBef>
              <a:buChar char="•"/>
              <a:defRPr sz="2003">
                <a:solidFill>
                  <a:schemeClr val="tx1"/>
                </a:solidFill>
                <a:latin typeface="Comic Sans MS" charset="0"/>
                <a:ea typeface="ＭＳ Ｐゴシック" charset="-128"/>
              </a:defRPr>
            </a:lvl3pPr>
            <a:lvl4pPr marL="1602440" indent="-228920">
              <a:spcBef>
                <a:spcPct val="20000"/>
              </a:spcBef>
              <a:buChar char="–"/>
              <a:defRPr sz="2003">
                <a:solidFill>
                  <a:schemeClr val="tx1"/>
                </a:solidFill>
                <a:latin typeface="Times New Roman" charset="0"/>
                <a:ea typeface="ＭＳ Ｐゴシック" charset="-128"/>
              </a:defRPr>
            </a:lvl4pPr>
            <a:lvl5pPr marL="2060280" indent="-228920">
              <a:spcBef>
                <a:spcPct val="20000"/>
              </a:spcBef>
              <a:buChar char="»"/>
              <a:defRPr sz="2003">
                <a:solidFill>
                  <a:schemeClr val="tx1"/>
                </a:solidFill>
                <a:latin typeface="Times New Roman" charset="0"/>
                <a:ea typeface="ＭＳ Ｐゴシック" charset="-128"/>
              </a:defRPr>
            </a:lvl5pPr>
            <a:lvl6pPr marL="2518120" indent="-228920" eaLnBrk="0" fontAlgn="base" hangingPunct="0">
              <a:spcBef>
                <a:spcPct val="20000"/>
              </a:spcBef>
              <a:spcAft>
                <a:spcPct val="0"/>
              </a:spcAft>
              <a:buChar char="»"/>
              <a:defRPr sz="2003">
                <a:solidFill>
                  <a:schemeClr val="tx1"/>
                </a:solidFill>
                <a:latin typeface="Times New Roman" charset="0"/>
                <a:ea typeface="ＭＳ Ｐゴシック" charset="-128"/>
              </a:defRPr>
            </a:lvl6pPr>
            <a:lvl7pPr marL="2975961" indent="-228920" eaLnBrk="0" fontAlgn="base" hangingPunct="0">
              <a:spcBef>
                <a:spcPct val="20000"/>
              </a:spcBef>
              <a:spcAft>
                <a:spcPct val="0"/>
              </a:spcAft>
              <a:buChar char="»"/>
              <a:defRPr sz="2003">
                <a:solidFill>
                  <a:schemeClr val="tx1"/>
                </a:solidFill>
                <a:latin typeface="Times New Roman" charset="0"/>
                <a:ea typeface="ＭＳ Ｐゴシック" charset="-128"/>
              </a:defRPr>
            </a:lvl7pPr>
            <a:lvl8pPr marL="3433801" indent="-228920" eaLnBrk="0" fontAlgn="base" hangingPunct="0">
              <a:spcBef>
                <a:spcPct val="20000"/>
              </a:spcBef>
              <a:spcAft>
                <a:spcPct val="0"/>
              </a:spcAft>
              <a:buChar char="»"/>
              <a:defRPr sz="2003">
                <a:solidFill>
                  <a:schemeClr val="tx1"/>
                </a:solidFill>
                <a:latin typeface="Times New Roman" charset="0"/>
                <a:ea typeface="ＭＳ Ｐゴシック" charset="-128"/>
              </a:defRPr>
            </a:lvl8pPr>
            <a:lvl9pPr marL="3891641" indent="-228920" eaLnBrk="0" fontAlgn="base" hangingPunct="0">
              <a:spcBef>
                <a:spcPct val="20000"/>
              </a:spcBef>
              <a:spcAft>
                <a:spcPct val="0"/>
              </a:spcAft>
              <a:buChar char="»"/>
              <a:defRPr sz="2003">
                <a:solidFill>
                  <a:schemeClr val="tx1"/>
                </a:solidFill>
                <a:latin typeface="Times New Roman" charset="0"/>
                <a:ea typeface="ＭＳ Ｐゴシック" charset="-128"/>
              </a:defRPr>
            </a:lvl9pPr>
          </a:lstStyle>
          <a:p>
            <a:pPr algn="r">
              <a:spcBef>
                <a:spcPct val="0"/>
              </a:spcBef>
              <a:buClrTx/>
              <a:buSzTx/>
              <a:buFontTx/>
              <a:buNone/>
            </a:pPr>
            <a:fld id="{B52BD2BD-B903-134D-AE54-2FD4265963CD}" type="slidenum">
              <a:rPr lang="en-US" altLang="en-US" sz="1402">
                <a:solidFill>
                  <a:srgbClr val="000000"/>
                </a:solidFill>
                <a:latin typeface="Times New Roman" charset="0"/>
              </a:rPr>
              <a:pPr algn="r">
                <a:spcBef>
                  <a:spcPct val="0"/>
                </a:spcBef>
                <a:buClrTx/>
                <a:buSzTx/>
                <a:buFontTx/>
                <a:buNone/>
              </a:pPr>
              <a:t>40</a:t>
            </a:fld>
            <a:endParaRPr lang="en-US" altLang="en-US" sz="1402">
              <a:solidFill>
                <a:srgbClr val="000000"/>
              </a:solidFill>
              <a:latin typeface="Times New Roman" charset="0"/>
            </a:endParaRPr>
          </a:p>
        </p:txBody>
      </p:sp>
      <p:sp>
        <p:nvSpPr>
          <p:cNvPr id="175106" name="Rectangle 4"/>
          <p:cNvSpPr>
            <a:spLocks noChangeArrowheads="1"/>
          </p:cNvSpPr>
          <p:nvPr/>
        </p:nvSpPr>
        <p:spPr bwMode="auto">
          <a:xfrm>
            <a:off x="82550" y="152073"/>
            <a:ext cx="9302750" cy="99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38" tIns="45771" rIns="91538" bIns="45771"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None/>
            </a:pPr>
            <a:r>
              <a:rPr lang="en-US" altLang="en-US" sz="3204" u="sng" dirty="0">
                <a:solidFill>
                  <a:srgbClr val="3333CC"/>
                </a:solidFill>
              </a:rPr>
              <a:t>Core: Simple Forwarding to </a:t>
            </a:r>
            <a:r>
              <a:rPr lang="en-US" altLang="en-US" sz="3204" u="sng">
                <a:solidFill>
                  <a:srgbClr val="3333CC"/>
                </a:solidFill>
              </a:rPr>
              <a:t>Network Functions</a:t>
            </a:r>
            <a:endParaRPr lang="en-US" altLang="en-US" sz="3204" u="sng" dirty="0">
              <a:solidFill>
                <a:srgbClr val="3333CC"/>
              </a:solidFill>
            </a:endParaRPr>
          </a:p>
        </p:txBody>
      </p:sp>
      <p:sp>
        <p:nvSpPr>
          <p:cNvPr id="23" name="Content Placeholder 2"/>
          <p:cNvSpPr txBox="1">
            <a:spLocks/>
          </p:cNvSpPr>
          <p:nvPr/>
        </p:nvSpPr>
        <p:spPr>
          <a:xfrm>
            <a:off x="282078" y="1466450"/>
            <a:ext cx="8865206" cy="5192510"/>
          </a:xfrm>
          <a:prstGeom prst="rect">
            <a:avLst/>
          </a:prstGeom>
        </p:spPr>
        <p:txBody>
          <a:bodyPr>
            <a:noAutofit/>
          </a:bodyPr>
          <a:lst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a:buFont typeface="Wingdings" pitchFamily="2" charset="2"/>
              <a:buChar char="q"/>
            </a:pPr>
            <a:r>
              <a:rPr lang="en-US" altLang="ja-JP" sz="2804" kern="0" dirty="0"/>
              <a:t>Modern networks contain diverse types of equipment beyond simple routing/forwarding</a:t>
            </a:r>
            <a:endParaRPr lang="en-US" altLang="ja-JP" sz="2403" kern="0" dirty="0"/>
          </a:p>
          <a:p>
            <a:endParaRPr lang="en-US" altLang="ja-JP" sz="2403" kern="0" dirty="0"/>
          </a:p>
          <a:p>
            <a:pPr marL="0" indent="0">
              <a:buNone/>
            </a:pPr>
            <a:br>
              <a:rPr lang="en-US" altLang="ja-JP" sz="2403" kern="0" dirty="0"/>
            </a:br>
            <a:endParaRPr lang="en-US" altLang="ja-JP" sz="2403" kern="0" dirty="0"/>
          </a:p>
        </p:txBody>
      </p:sp>
      <p:pic>
        <p:nvPicPr>
          <p:cNvPr id="24" name="Picture 23"/>
          <p:cNvPicPr>
            <a:picLocks noChangeAspect="1"/>
          </p:cNvPicPr>
          <p:nvPr/>
        </p:nvPicPr>
        <p:blipFill>
          <a:blip r:embed="rId3"/>
          <a:stretch>
            <a:fillRect/>
          </a:stretch>
        </p:blipFill>
        <p:spPr>
          <a:xfrm>
            <a:off x="0" y="3058284"/>
            <a:ext cx="9156700" cy="2522867"/>
          </a:xfrm>
          <a:prstGeom prst="rect">
            <a:avLst/>
          </a:prstGeom>
        </p:spPr>
      </p:pic>
      <p:sp>
        <p:nvSpPr>
          <p:cNvPr id="25" name="Rectangle 24"/>
          <p:cNvSpPr/>
          <p:nvPr/>
        </p:nvSpPr>
        <p:spPr>
          <a:xfrm>
            <a:off x="6493598" y="5472257"/>
            <a:ext cx="2369640" cy="262295"/>
          </a:xfrm>
          <a:prstGeom prst="rect">
            <a:avLst/>
          </a:prstGeom>
        </p:spPr>
        <p:txBody>
          <a:bodyPr wrap="none">
            <a:spAutoFit/>
          </a:bodyPr>
          <a:lstStyle/>
          <a:p>
            <a:r>
              <a:rPr lang="en-US" altLang="ja-JP" sz="1102" i="1" dirty="0"/>
              <a:t>Source: [Sherry, et. al SIGCOMM’12]</a:t>
            </a:r>
            <a:endParaRPr lang="en-US" sz="1102" i="1" dirty="0"/>
          </a:p>
        </p:txBody>
      </p:sp>
      <p:sp>
        <p:nvSpPr>
          <p:cNvPr id="26" name="Rectangle 25"/>
          <p:cNvSpPr/>
          <p:nvPr/>
        </p:nvSpPr>
        <p:spPr>
          <a:xfrm>
            <a:off x="291495" y="5472257"/>
            <a:ext cx="7980402" cy="308204"/>
          </a:xfrm>
          <a:prstGeom prst="rect">
            <a:avLst/>
          </a:prstGeom>
        </p:spPr>
        <p:txBody>
          <a:bodyPr wrap="square">
            <a:spAutoFit/>
          </a:bodyPr>
          <a:lstStyle/>
          <a:p>
            <a:r>
              <a:rPr lang="en-US" sz="1402" dirty="0"/>
              <a:t>Small: &lt;=1k hosts; Medium: 1k-10k; Large: 10k-100k; Very Large: &gt;= 100k</a:t>
            </a:r>
          </a:p>
        </p:txBody>
      </p:sp>
      <p:sp>
        <p:nvSpPr>
          <p:cNvPr id="2" name="Rectangle 1"/>
          <p:cNvSpPr/>
          <p:nvPr/>
        </p:nvSpPr>
        <p:spPr>
          <a:xfrm>
            <a:off x="759229" y="2815747"/>
            <a:ext cx="700201" cy="169640"/>
          </a:xfrm>
          <a:prstGeom prst="rect">
            <a:avLst/>
          </a:prstGeom>
        </p:spPr>
        <p:txBody>
          <a:bodyPr wrap="none">
            <a:spAutoFit/>
          </a:bodyPr>
          <a:lstStyle/>
          <a:p>
            <a:r>
              <a:rPr lang="en-US" altLang="ja-JP" sz="501" kern="0" dirty="0"/>
              <a:t>Enterprise networks</a:t>
            </a:r>
            <a:endParaRPr lang="en-US" sz="501" dirty="0"/>
          </a:p>
        </p:txBody>
      </p:sp>
    </p:spTree>
    <p:extLst>
      <p:ext uri="{BB962C8B-B14F-4D97-AF65-F5344CB8AC3E}">
        <p14:creationId xmlns:p14="http://schemas.microsoft.com/office/powerpoint/2010/main" val="1600200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Number Placeholder 3"/>
          <p:cNvSpPr>
            <a:spLocks noGrp="1"/>
          </p:cNvSpPr>
          <p:nvPr>
            <p:ph type="sldNum" sz="quarter" idx="12"/>
          </p:nvPr>
        </p:nvSpPr>
        <p:spPr>
          <a:xfrm>
            <a:off x="23495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fld id="{193DCDCF-BAE2-5D47-BB64-A1512B5B13D5}" type="slidenum">
              <a:rPr lang="en-US" altLang="x-none" sz="1400">
                <a:solidFill>
                  <a:srgbClr val="000000"/>
                </a:solidFill>
              </a:rPr>
              <a:pPr algn="l"/>
              <a:t>41</a:t>
            </a:fld>
            <a:endParaRPr lang="en-US" altLang="x-none" sz="1400">
              <a:solidFill>
                <a:srgbClr val="000000"/>
              </a:solidFill>
            </a:endParaRPr>
          </a:p>
        </p:txBody>
      </p:sp>
      <p:sp>
        <p:nvSpPr>
          <p:cNvPr id="142338" name="Rectangle 2"/>
          <p:cNvSpPr>
            <a:spLocks noGrp="1" noChangeArrowheads="1"/>
          </p:cNvSpPr>
          <p:nvPr>
            <p:ph type="title"/>
          </p:nvPr>
        </p:nvSpPr>
        <p:spPr>
          <a:xfrm>
            <a:off x="533400" y="228600"/>
            <a:ext cx="8205788" cy="1146175"/>
          </a:xfrm>
        </p:spPr>
        <p:txBody>
          <a:bodyPr/>
          <a:lstStyle/>
          <a:p>
            <a:r>
              <a:rPr lang="en-US" altLang="x-none" sz="3200">
                <a:ea typeface="ＭＳ Ｐゴシック" charset="-128"/>
              </a:rPr>
              <a:t>Centralized vs Decentralized</a:t>
            </a:r>
            <a:br>
              <a:rPr lang="en-US" altLang="x-none" sz="3200">
                <a:ea typeface="ＭＳ Ｐゴシック" charset="-128"/>
              </a:rPr>
            </a:br>
            <a:r>
              <a:rPr lang="en-US" altLang="x-none" sz="3200">
                <a:ea typeface="ＭＳ Ｐゴシック" charset="-128"/>
              </a:rPr>
              <a:t>(Price of Anarchy)</a:t>
            </a:r>
          </a:p>
        </p:txBody>
      </p:sp>
      <p:sp>
        <p:nvSpPr>
          <p:cNvPr id="15364" name="Rectangle 3"/>
          <p:cNvSpPr>
            <a:spLocks noGrp="1" noChangeArrowheads="1"/>
          </p:cNvSpPr>
          <p:nvPr>
            <p:ph type="body" idx="1"/>
          </p:nvPr>
        </p:nvSpPr>
        <p:spPr>
          <a:xfrm>
            <a:off x="533400" y="1693863"/>
            <a:ext cx="8064500" cy="4865687"/>
          </a:xfrm>
        </p:spPr>
        <p:txBody>
          <a:bodyPr/>
          <a:lstStyle/>
          <a:p>
            <a:pPr>
              <a:buFont typeface="Wingdings" pitchFamily="2" charset="2"/>
              <a:buChar char="q"/>
            </a:pPr>
            <a:r>
              <a:rPr lang="en-US" altLang="zh-CN" dirty="0">
                <a:ea typeface="ＭＳ Ｐゴシック" charset="-128"/>
              </a:rPr>
              <a:t>Autonomous (“Selfish”) App: </a:t>
            </a:r>
            <a:r>
              <a:rPr lang="en-US" altLang="x-none" dirty="0">
                <a:ea typeface="ＭＳ Ｐゴシック" charset="-128"/>
              </a:rPr>
              <a:t>Assume each link has a latency function l</a:t>
            </a:r>
            <a:r>
              <a:rPr lang="en-US" altLang="x-none" baseline="-25000" dirty="0">
                <a:ea typeface="ＭＳ Ｐゴシック" charset="-128"/>
              </a:rPr>
              <a:t>e</a:t>
            </a:r>
            <a:r>
              <a:rPr lang="en-US" altLang="x-none" dirty="0">
                <a:ea typeface="ＭＳ Ｐゴシック" charset="-128"/>
              </a:rPr>
              <a:t>(x): latency of link e when x amount of traffic goes through e:</a:t>
            </a:r>
          </a:p>
        </p:txBody>
      </p:sp>
      <p:grpSp>
        <p:nvGrpSpPr>
          <p:cNvPr id="2" name="Group 4"/>
          <p:cNvGrpSpPr>
            <a:grpSpLocks/>
          </p:cNvGrpSpPr>
          <p:nvPr/>
        </p:nvGrpSpPr>
        <p:grpSpPr bwMode="auto">
          <a:xfrm>
            <a:off x="3587750" y="4044950"/>
            <a:ext cx="3509963" cy="1692275"/>
            <a:chOff x="1476" y="2975"/>
            <a:chExt cx="2208" cy="1064"/>
          </a:xfrm>
        </p:grpSpPr>
        <p:grpSp>
          <p:nvGrpSpPr>
            <p:cNvPr id="142343" name="Group 5"/>
            <p:cNvGrpSpPr>
              <a:grpSpLocks/>
            </p:cNvGrpSpPr>
            <p:nvPr/>
          </p:nvGrpSpPr>
          <p:grpSpPr bwMode="auto">
            <a:xfrm>
              <a:off x="1476" y="3291"/>
              <a:ext cx="576" cy="396"/>
              <a:chOff x="1104" y="3348"/>
              <a:chExt cx="576" cy="396"/>
            </a:xfrm>
          </p:grpSpPr>
          <p:sp>
            <p:nvSpPr>
              <p:cNvPr id="142351" name="Oval 6"/>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2" name="Text Box 7"/>
              <p:cNvSpPr txBox="1">
                <a:spLocks noChangeArrowheads="1"/>
              </p:cNvSpPr>
              <p:nvPr/>
            </p:nvSpPr>
            <p:spPr bwMode="auto">
              <a:xfrm>
                <a:off x="1226" y="3348"/>
                <a:ext cx="22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s</a:t>
                </a:r>
                <a:endParaRPr lang="en-US" altLang="x-none" sz="2800" baseline="-25000">
                  <a:solidFill>
                    <a:srgbClr val="000000"/>
                  </a:solidFill>
                  <a:latin typeface="Arial" charset="0"/>
                </a:endParaRPr>
              </a:p>
            </p:txBody>
          </p:sp>
        </p:grpSp>
        <p:grpSp>
          <p:nvGrpSpPr>
            <p:cNvPr id="142344" name="Group 8"/>
            <p:cNvGrpSpPr>
              <a:grpSpLocks/>
            </p:cNvGrpSpPr>
            <p:nvPr/>
          </p:nvGrpSpPr>
          <p:grpSpPr bwMode="auto">
            <a:xfrm>
              <a:off x="3108" y="3303"/>
              <a:ext cx="576" cy="384"/>
              <a:chOff x="1104" y="3360"/>
              <a:chExt cx="576" cy="384"/>
            </a:xfrm>
          </p:grpSpPr>
          <p:sp>
            <p:nvSpPr>
              <p:cNvPr id="142349" name="Oval 9"/>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0" name="Text Box 10"/>
              <p:cNvSpPr txBox="1">
                <a:spLocks noChangeArrowheads="1"/>
              </p:cNvSpPr>
              <p:nvPr/>
            </p:nvSpPr>
            <p:spPr bwMode="auto">
              <a:xfrm>
                <a:off x="1320" y="3396"/>
                <a:ext cx="17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t</a:t>
                </a:r>
                <a:endParaRPr lang="en-US" altLang="x-none" sz="23900" baseline="-25000">
                  <a:solidFill>
                    <a:srgbClr val="000000"/>
                  </a:solidFill>
                  <a:latin typeface="Arial" charset="0"/>
                </a:endParaRPr>
              </a:p>
            </p:txBody>
          </p:sp>
        </p:grpSp>
        <p:sp>
          <p:nvSpPr>
            <p:cNvPr id="142345" name="Freeform 11"/>
            <p:cNvSpPr>
              <a:spLocks/>
            </p:cNvSpPr>
            <p:nvPr/>
          </p:nvSpPr>
          <p:spPr bwMode="auto">
            <a:xfrm>
              <a:off x="1764" y="3159"/>
              <a:ext cx="1632" cy="144"/>
            </a:xfrm>
            <a:custGeom>
              <a:avLst/>
              <a:gdLst>
                <a:gd name="T0" fmla="*/ 0 w 1632"/>
                <a:gd name="T1" fmla="*/ 144 h 144"/>
                <a:gd name="T2" fmla="*/ 768 w 1632"/>
                <a:gd name="T3" fmla="*/ 0 h 144"/>
                <a:gd name="T4" fmla="*/ 1632 w 1632"/>
                <a:gd name="T5" fmla="*/ 144 h 144"/>
                <a:gd name="T6" fmla="*/ 0 60000 65536"/>
                <a:gd name="T7" fmla="*/ 0 60000 65536"/>
                <a:gd name="T8" fmla="*/ 0 60000 65536"/>
                <a:gd name="T9" fmla="*/ 0 w 1632"/>
                <a:gd name="T10" fmla="*/ 0 h 144"/>
                <a:gd name="T11" fmla="*/ 1632 w 1632"/>
                <a:gd name="T12" fmla="*/ 144 h 144"/>
              </a:gdLst>
              <a:ahLst/>
              <a:cxnLst>
                <a:cxn ang="T6">
                  <a:pos x="T0" y="T1"/>
                </a:cxn>
                <a:cxn ang="T7">
                  <a:pos x="T2" y="T3"/>
                </a:cxn>
                <a:cxn ang="T8">
                  <a:pos x="T4" y="T5"/>
                </a:cxn>
              </a:cxnLst>
              <a:rect l="T9" t="T10" r="T11" b="T12"/>
              <a:pathLst>
                <a:path w="1632" h="144">
                  <a:moveTo>
                    <a:pt x="0" y="144"/>
                  </a:moveTo>
                  <a:cubicBezTo>
                    <a:pt x="248" y="72"/>
                    <a:pt x="496" y="0"/>
                    <a:pt x="768" y="0"/>
                  </a:cubicBezTo>
                  <a:cubicBezTo>
                    <a:pt x="1040" y="0"/>
                    <a:pt x="1336" y="72"/>
                    <a:pt x="1632" y="14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6" name="Freeform 12"/>
            <p:cNvSpPr>
              <a:spLocks/>
            </p:cNvSpPr>
            <p:nvPr/>
          </p:nvSpPr>
          <p:spPr bwMode="auto">
            <a:xfrm>
              <a:off x="1716" y="3687"/>
              <a:ext cx="1584" cy="144"/>
            </a:xfrm>
            <a:custGeom>
              <a:avLst/>
              <a:gdLst>
                <a:gd name="T0" fmla="*/ 0 w 1584"/>
                <a:gd name="T1" fmla="*/ 0 h 144"/>
                <a:gd name="T2" fmla="*/ 816 w 1584"/>
                <a:gd name="T3" fmla="*/ 144 h 144"/>
                <a:gd name="T4" fmla="*/ 1584 w 1584"/>
                <a:gd name="T5" fmla="*/ 0 h 144"/>
                <a:gd name="T6" fmla="*/ 0 60000 65536"/>
                <a:gd name="T7" fmla="*/ 0 60000 65536"/>
                <a:gd name="T8" fmla="*/ 0 60000 65536"/>
                <a:gd name="T9" fmla="*/ 0 w 1584"/>
                <a:gd name="T10" fmla="*/ 0 h 144"/>
                <a:gd name="T11" fmla="*/ 1584 w 1584"/>
                <a:gd name="T12" fmla="*/ 144 h 144"/>
              </a:gdLst>
              <a:ahLst/>
              <a:cxnLst>
                <a:cxn ang="T6">
                  <a:pos x="T0" y="T1"/>
                </a:cxn>
                <a:cxn ang="T7">
                  <a:pos x="T2" y="T3"/>
                </a:cxn>
                <a:cxn ang="T8">
                  <a:pos x="T4" y="T5"/>
                </a:cxn>
              </a:cxnLst>
              <a:rect l="T9" t="T10" r="T11" b="T12"/>
              <a:pathLst>
                <a:path w="1584" h="144">
                  <a:moveTo>
                    <a:pt x="0" y="0"/>
                  </a:moveTo>
                  <a:cubicBezTo>
                    <a:pt x="276" y="72"/>
                    <a:pt x="552" y="144"/>
                    <a:pt x="816" y="144"/>
                  </a:cubicBezTo>
                  <a:cubicBezTo>
                    <a:pt x="1080" y="144"/>
                    <a:pt x="1332" y="72"/>
                    <a:pt x="1584" y="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7" name="Text Box 13"/>
            <p:cNvSpPr txBox="1">
              <a:spLocks noChangeArrowheads="1"/>
            </p:cNvSpPr>
            <p:nvPr/>
          </p:nvSpPr>
          <p:spPr bwMode="auto">
            <a:xfrm>
              <a:off x="2233" y="3807"/>
              <a:ext cx="56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1</a:t>
              </a:r>
            </a:p>
          </p:txBody>
        </p:sp>
        <p:sp>
          <p:nvSpPr>
            <p:cNvPr id="142348" name="Text Box 14"/>
            <p:cNvSpPr txBox="1">
              <a:spLocks noChangeArrowheads="1"/>
            </p:cNvSpPr>
            <p:nvPr/>
          </p:nvSpPr>
          <p:spPr bwMode="auto">
            <a:xfrm>
              <a:off x="2278" y="2975"/>
              <a:ext cx="55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x</a:t>
              </a:r>
            </a:p>
          </p:txBody>
        </p:sp>
      </p:grpSp>
      <p:sp>
        <p:nvSpPr>
          <p:cNvPr id="15366" name="Text Box 15"/>
          <p:cNvSpPr txBox="1">
            <a:spLocks noChangeArrowheads="1"/>
          </p:cNvSpPr>
          <p:nvPr/>
        </p:nvSpPr>
        <p:spPr bwMode="auto">
          <a:xfrm>
            <a:off x="1720850" y="4441825"/>
            <a:ext cx="1381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67" tIns="45785" rIns="91567" bIns="4578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600">
                <a:solidFill>
                  <a:srgbClr val="000000"/>
                </a:solidFill>
                <a:latin typeface="Comic Sans MS" charset="0"/>
              </a:rPr>
              <a:t>total traffic</a:t>
            </a:r>
            <a:endParaRPr lang="en-US" altLang="x-none" sz="1600">
              <a:solidFill>
                <a:srgbClr val="000000"/>
              </a:solidFill>
              <a:latin typeface="Comic Sans MS" charset="0"/>
            </a:endParaRPr>
          </a:p>
        </p:txBody>
      </p:sp>
      <p:pic>
        <p:nvPicPr>
          <p:cNvPr id="142342" name="Picture 18"/>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40872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itle 1"/>
          <p:cNvSpPr>
            <a:spLocks noGrp="1"/>
          </p:cNvSpPr>
          <p:nvPr>
            <p:ph type="title"/>
          </p:nvPr>
        </p:nvSpPr>
        <p:spPr/>
        <p:txBody>
          <a:bodyPr/>
          <a:lstStyle/>
          <a:p>
            <a:r>
              <a:rPr lang="en-US" altLang="zh-CN" sz="3200">
                <a:ea typeface="ＭＳ Ｐゴシック" charset="-128"/>
              </a:rPr>
              <a:t>Autonomous (“Selfish”) App</a:t>
            </a:r>
            <a:endParaRPr lang="en-US" altLang="x-none" sz="3200">
              <a:ea typeface="ＭＳ Ｐゴシック" charset="-128"/>
            </a:endParaRPr>
          </a:p>
        </p:txBody>
      </p:sp>
      <p:sp>
        <p:nvSpPr>
          <p:cNvPr id="4" name="Slide Number Placeholder 3"/>
          <p:cNvSpPr>
            <a:spLocks noGrp="1"/>
          </p:cNvSpPr>
          <p:nvPr>
            <p:ph type="sldNum" sz="quarter" idx="12"/>
          </p:nvPr>
        </p:nvSpPr>
        <p:spPr>
          <a:xfrm>
            <a:off x="7248525" y="6565900"/>
            <a:ext cx="1908175" cy="304800"/>
          </a:xfrm>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7D5D4D0-A53D-534A-A3C9-D0DF2BA55198}" type="slidenum">
              <a:rPr lang="en-US" altLang="x-none" sz="1200">
                <a:latin typeface="Tahoma" charset="0"/>
              </a:rPr>
              <a:pPr/>
              <a:t>42</a:t>
            </a:fld>
            <a:endParaRPr lang="en-US" altLang="x-none" sz="1200">
              <a:solidFill>
                <a:schemeClr val="bg2"/>
              </a:solidFill>
              <a:latin typeface="Tahoma" charset="0"/>
            </a:endParaRPr>
          </a:p>
        </p:txBody>
      </p:sp>
      <p:pic>
        <p:nvPicPr>
          <p:cNvPr id="9"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92288" y="1508125"/>
            <a:ext cx="5072062"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r="18704"/>
          <a:stretch>
            <a:fillRect/>
          </a:stretch>
        </p:blipFill>
        <p:spPr bwMode="auto">
          <a:xfrm>
            <a:off x="476250" y="3575050"/>
            <a:ext cx="319246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89" name="Rectangle 6"/>
          <p:cNvSpPr>
            <a:spLocks noChangeArrowheads="1"/>
          </p:cNvSpPr>
          <p:nvPr/>
        </p:nvSpPr>
        <p:spPr bwMode="auto">
          <a:xfrm>
            <a:off x="3430588" y="4487863"/>
            <a:ext cx="1027112" cy="322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13" name="Group 7"/>
          <p:cNvGrpSpPr>
            <a:grpSpLocks/>
          </p:cNvGrpSpPr>
          <p:nvPr/>
        </p:nvGrpSpPr>
        <p:grpSpPr bwMode="auto">
          <a:xfrm>
            <a:off x="4678363" y="3581400"/>
            <a:ext cx="3857625" cy="1544638"/>
            <a:chOff x="2943" y="3164"/>
            <a:chExt cx="2427" cy="971"/>
          </a:xfrm>
        </p:grpSpPr>
        <p:pic>
          <p:nvPicPr>
            <p:cNvPr id="144392" name="Picture 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43" y="3164"/>
              <a:ext cx="2427" cy="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93" name="Text Box 9"/>
            <p:cNvSpPr txBox="1">
              <a:spLocks noChangeArrowheads="1"/>
            </p:cNvSpPr>
            <p:nvPr/>
          </p:nvSpPr>
          <p:spPr bwMode="auto">
            <a:xfrm>
              <a:off x="4322" y="4029"/>
              <a:ext cx="43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eaLnBrk="1" hangingPunct="1"/>
              <a:r>
                <a:rPr lang="en-US" altLang="x-none">
                  <a:latin typeface="Arial" charset="0"/>
                </a:rPr>
                <a:t>Braess</a:t>
              </a:r>
              <a:r>
                <a:rPr lang="en-US" altLang="en-US">
                  <a:latin typeface="Arial" charset="0"/>
                </a:rPr>
                <a:t>’</a:t>
              </a:r>
              <a:r>
                <a:rPr lang="en-US" altLang="x-none">
                  <a:latin typeface="Arial" charset="0"/>
                </a:rPr>
                <a:t>s paradox</a:t>
              </a:r>
            </a:p>
          </p:txBody>
        </p:sp>
      </p:grpSp>
      <p:pic>
        <p:nvPicPr>
          <p:cNvPr id="144391" name="Picture 2"/>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39273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25B3F07-878C-AC46-9ECC-80AAFE8274E7}" type="slidenum">
              <a:rPr lang="en-US" altLang="x-none" sz="1200">
                <a:latin typeface="Tahoma" charset="0"/>
              </a:rPr>
              <a:pPr/>
              <a:t>43</a:t>
            </a:fld>
            <a:endParaRPr lang="en-US" altLang="x-none" sz="1200">
              <a:latin typeface="Tahoma" charset="0"/>
            </a:endParaRPr>
          </a:p>
        </p:txBody>
      </p:sp>
      <p:sp>
        <p:nvSpPr>
          <p:cNvPr id="146434"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6435" name="Group 3"/>
          <p:cNvGrpSpPr>
            <a:grpSpLocks/>
          </p:cNvGrpSpPr>
          <p:nvPr/>
        </p:nvGrpSpPr>
        <p:grpSpPr bwMode="auto">
          <a:xfrm>
            <a:off x="815975" y="2174875"/>
            <a:ext cx="7234238" cy="3186113"/>
            <a:chOff x="480" y="1056"/>
            <a:chExt cx="4557" cy="2007"/>
          </a:xfrm>
        </p:grpSpPr>
        <p:sp>
          <p:nvSpPr>
            <p:cNvPr id="146443"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4"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5"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6"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47"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6448"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9"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0"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1"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2"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6453"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4"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6455" name="Group 16"/>
            <p:cNvGrpSpPr>
              <a:grpSpLocks/>
            </p:cNvGrpSpPr>
            <p:nvPr/>
          </p:nvGrpSpPr>
          <p:grpSpPr bwMode="auto">
            <a:xfrm>
              <a:off x="1104" y="2448"/>
              <a:ext cx="856" cy="520"/>
              <a:chOff x="724" y="2692"/>
              <a:chExt cx="856" cy="520"/>
            </a:xfrm>
          </p:grpSpPr>
          <p:sp>
            <p:nvSpPr>
              <p:cNvPr id="146461"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62"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6456"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2 0</a:t>
              </a:r>
            </a:p>
            <a:p>
              <a:pPr algn="l"/>
              <a:r>
                <a:rPr lang="en-US" altLang="zh-CN" sz="2800" b="1">
                  <a:solidFill>
                    <a:srgbClr val="000000"/>
                  </a:solidFill>
                  <a:latin typeface="Arial" charset="0"/>
                </a:rPr>
                <a:t>2 3 0</a:t>
              </a:r>
            </a:p>
          </p:txBody>
        </p:sp>
        <p:sp>
          <p:nvSpPr>
            <p:cNvPr id="146457"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6458"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6459"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6460"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6436" name="Group 25"/>
          <p:cNvGrpSpPr>
            <a:grpSpLocks/>
          </p:cNvGrpSpPr>
          <p:nvPr/>
        </p:nvGrpSpPr>
        <p:grpSpPr bwMode="auto">
          <a:xfrm>
            <a:off x="6024563" y="1933575"/>
            <a:ext cx="1522412" cy="517525"/>
            <a:chOff x="5031" y="2214"/>
            <a:chExt cx="959" cy="326"/>
          </a:xfrm>
        </p:grpSpPr>
        <p:sp>
          <p:nvSpPr>
            <p:cNvPr id="146441"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6442"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6437" name="Group 28"/>
          <p:cNvGrpSpPr>
            <a:grpSpLocks/>
          </p:cNvGrpSpPr>
          <p:nvPr/>
        </p:nvGrpSpPr>
        <p:grpSpPr bwMode="auto">
          <a:xfrm>
            <a:off x="6081713" y="2903538"/>
            <a:ext cx="1592262" cy="766762"/>
            <a:chOff x="4948" y="2956"/>
            <a:chExt cx="1003" cy="483"/>
          </a:xfrm>
        </p:grpSpPr>
        <p:sp>
          <p:nvSpPr>
            <p:cNvPr id="146439"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6440"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6438"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4862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ED183DD-D882-D347-8232-629394E27C77}" type="slidenum">
              <a:rPr lang="en-US" altLang="x-none" sz="1200">
                <a:latin typeface="Tahoma" charset="0"/>
              </a:rPr>
              <a:pPr/>
              <a:t>44</a:t>
            </a:fld>
            <a:endParaRPr lang="en-US" altLang="x-none" sz="1200">
              <a:latin typeface="Tahoma" charset="0"/>
            </a:endParaRPr>
          </a:p>
        </p:txBody>
      </p:sp>
      <p:sp>
        <p:nvSpPr>
          <p:cNvPr id="148482"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8483" name="Group 3"/>
          <p:cNvGrpSpPr>
            <a:grpSpLocks/>
          </p:cNvGrpSpPr>
          <p:nvPr/>
        </p:nvGrpSpPr>
        <p:grpSpPr bwMode="auto">
          <a:xfrm>
            <a:off x="815975" y="2174875"/>
            <a:ext cx="7234238" cy="3186113"/>
            <a:chOff x="480" y="1056"/>
            <a:chExt cx="4557" cy="2007"/>
          </a:xfrm>
        </p:grpSpPr>
        <p:sp>
          <p:nvSpPr>
            <p:cNvPr id="148491"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2"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3"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4"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495"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8496"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7"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8"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9"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0"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8501"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2"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8503" name="Group 16"/>
            <p:cNvGrpSpPr>
              <a:grpSpLocks/>
            </p:cNvGrpSpPr>
            <p:nvPr/>
          </p:nvGrpSpPr>
          <p:grpSpPr bwMode="auto">
            <a:xfrm>
              <a:off x="1104" y="2448"/>
              <a:ext cx="856" cy="520"/>
              <a:chOff x="724" y="2692"/>
              <a:chExt cx="856" cy="520"/>
            </a:xfrm>
          </p:grpSpPr>
          <p:sp>
            <p:nvSpPr>
              <p:cNvPr id="148509"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10"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8504"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2 3 0</a:t>
              </a:r>
            </a:p>
            <a:p>
              <a:pPr algn="l"/>
              <a:r>
                <a:rPr lang="en-US" altLang="zh-CN" sz="2800" b="1">
                  <a:solidFill>
                    <a:srgbClr val="000000"/>
                  </a:solidFill>
                  <a:latin typeface="Arial" charset="0"/>
                </a:rPr>
                <a:t>2 0</a:t>
              </a:r>
            </a:p>
          </p:txBody>
        </p:sp>
        <p:sp>
          <p:nvSpPr>
            <p:cNvPr id="148505"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8506"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8507"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8508"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8484" name="Group 25"/>
          <p:cNvGrpSpPr>
            <a:grpSpLocks/>
          </p:cNvGrpSpPr>
          <p:nvPr/>
        </p:nvGrpSpPr>
        <p:grpSpPr bwMode="auto">
          <a:xfrm>
            <a:off x="6024563" y="1933575"/>
            <a:ext cx="1522412" cy="517525"/>
            <a:chOff x="5031" y="2214"/>
            <a:chExt cx="959" cy="326"/>
          </a:xfrm>
        </p:grpSpPr>
        <p:sp>
          <p:nvSpPr>
            <p:cNvPr id="148489"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8490"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8485" name="Group 28"/>
          <p:cNvGrpSpPr>
            <a:grpSpLocks/>
          </p:cNvGrpSpPr>
          <p:nvPr/>
        </p:nvGrpSpPr>
        <p:grpSpPr bwMode="auto">
          <a:xfrm>
            <a:off x="6081713" y="2903538"/>
            <a:ext cx="1592262" cy="766762"/>
            <a:chOff x="4948" y="2956"/>
            <a:chExt cx="1003" cy="483"/>
          </a:xfrm>
        </p:grpSpPr>
        <p:sp>
          <p:nvSpPr>
            <p:cNvPr id="148487"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8488"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8486" name="Picture 3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7852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itle 1"/>
          <p:cNvSpPr>
            <a:spLocks noGrp="1"/>
          </p:cNvSpPr>
          <p:nvPr>
            <p:ph type="title"/>
          </p:nvPr>
        </p:nvSpPr>
        <p:spPr/>
        <p:txBody>
          <a:bodyPr/>
          <a:lstStyle/>
          <a:p>
            <a:r>
              <a:rPr lang="en-US" altLang="x-none">
                <a:ea typeface="ＭＳ Ｐゴシック" charset="-128"/>
              </a:rPr>
              <a:t>Distributed vs Centralized</a:t>
            </a:r>
          </a:p>
        </p:txBody>
      </p:sp>
      <p:sp>
        <p:nvSpPr>
          <p:cNvPr id="1505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49487F3-32DB-A342-8689-01DF82E49046}" type="slidenum">
              <a:rPr lang="en-US" altLang="x-none" sz="1200">
                <a:latin typeface="Tahoma" charset="0"/>
              </a:rPr>
              <a:pPr/>
              <a:t>45</a:t>
            </a:fld>
            <a:endParaRPr lang="en-US" altLang="x-none" sz="1200">
              <a:latin typeface="Tahoma" charset="0"/>
            </a:endParaRPr>
          </a:p>
        </p:txBody>
      </p:sp>
      <p:sp>
        <p:nvSpPr>
          <p:cNvPr id="150531" name="Content Placeholder 2"/>
          <p:cNvSpPr>
            <a:spLocks noGrp="1"/>
          </p:cNvSpPr>
          <p:nvPr>
            <p:ph idx="1"/>
          </p:nvPr>
        </p:nvSpPr>
        <p:spPr/>
        <p:txBody>
          <a:bodyPr/>
          <a:lstStyle/>
          <a:p>
            <a:pPr>
              <a:buFont typeface="Wingdings" pitchFamily="2" charset="2"/>
              <a:buChar char="q"/>
            </a:pPr>
            <a:r>
              <a:rPr lang="en-US" altLang="ja-JP" sz="2400" dirty="0">
                <a:ea typeface="ＭＳ Ｐゴシック" charset="-128"/>
              </a:rPr>
              <a:t>Distributed computing is hard, e.g.,</a:t>
            </a:r>
          </a:p>
          <a:p>
            <a:pPr lvl="1">
              <a:buFont typeface="Courier New" panose="02070309020205020404" pitchFamily="49" charset="0"/>
              <a:buChar char="o"/>
            </a:pPr>
            <a:r>
              <a:rPr lang="en-US" altLang="ja-JP" sz="2000" dirty="0">
                <a:ea typeface="ＭＳ Ｐゴシック" charset="-128"/>
              </a:rPr>
              <a:t>FLP Impossibility Theorem</a:t>
            </a:r>
          </a:p>
          <a:p>
            <a:pPr lvl="1">
              <a:buFont typeface="Courier New" panose="02070309020205020404" pitchFamily="49" charset="0"/>
              <a:buChar char="o"/>
            </a:pPr>
            <a:r>
              <a:rPr lang="en-US" altLang="ja-JP" sz="2000" dirty="0">
                <a:ea typeface="ＭＳ Ｐゴシック" charset="-128"/>
              </a:rPr>
              <a:t>Arrow’s Impossibility Theorem</a:t>
            </a:r>
          </a:p>
          <a:p>
            <a:pPr lvl="1"/>
            <a:endParaRPr lang="en-US" altLang="ja-JP" sz="2000" dirty="0">
              <a:ea typeface="ＭＳ Ｐゴシック" charset="-128"/>
            </a:endParaRPr>
          </a:p>
          <a:p>
            <a:pPr>
              <a:buFont typeface="Wingdings" pitchFamily="2" charset="2"/>
              <a:buChar char="q"/>
            </a:pPr>
            <a:r>
              <a:rPr lang="en-US" altLang="ja-JP" sz="2400" dirty="0">
                <a:ea typeface="ＭＳ Ｐゴシック" charset="-128"/>
              </a:rPr>
              <a:t>Achieved good design for only few specific tasks (e.g., state distribution, leader election). Hence, a trend in networking is Software Defined Networking, which is a way of moving away from generic distributed computing, by focusing on utilizing the few well-understood primitives, in particular logically centralized state.</a:t>
            </a:r>
          </a:p>
        </p:txBody>
      </p:sp>
      <p:pic>
        <p:nvPicPr>
          <p:cNvPr id="150532"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61188" y="-4763"/>
            <a:ext cx="21717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88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1" name="Group 7"/>
          <p:cNvGrpSpPr>
            <a:grpSpLocks/>
          </p:cNvGrpSpPr>
          <p:nvPr/>
        </p:nvGrpSpPr>
        <p:grpSpPr bwMode="auto">
          <a:xfrm>
            <a:off x="7400925" y="4114800"/>
            <a:ext cx="1752600" cy="1219200"/>
            <a:chOff x="7245350" y="4273550"/>
            <a:chExt cx="1181100" cy="806450"/>
          </a:xfrm>
        </p:grpSpPr>
        <p:grpSp>
          <p:nvGrpSpPr>
            <p:cNvPr id="25914" name="Group 4"/>
            <p:cNvGrpSpPr>
              <a:grpSpLocks/>
            </p:cNvGrpSpPr>
            <p:nvPr/>
          </p:nvGrpSpPr>
          <p:grpSpPr bwMode="auto">
            <a:xfrm>
              <a:off x="7245350" y="4273550"/>
              <a:ext cx="1176862" cy="733003"/>
              <a:chOff x="628" y="1878"/>
              <a:chExt cx="833" cy="499"/>
            </a:xfrm>
          </p:grpSpPr>
          <p:sp>
            <p:nvSpPr>
              <p:cNvPr id="25932"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3"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4"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5"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6"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7"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8"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9"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40"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915" name="Group 14"/>
            <p:cNvGrpSpPr>
              <a:grpSpLocks/>
            </p:cNvGrpSpPr>
            <p:nvPr/>
          </p:nvGrpSpPr>
          <p:grpSpPr bwMode="auto">
            <a:xfrm>
              <a:off x="7245350" y="4341121"/>
              <a:ext cx="1181100" cy="738879"/>
              <a:chOff x="628" y="1876"/>
              <a:chExt cx="836" cy="503"/>
            </a:xfrm>
          </p:grpSpPr>
          <p:sp>
            <p:nvSpPr>
              <p:cNvPr id="25916"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17"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25918"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19"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25920"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1"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25922"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3"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25924"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5"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25926"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7"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25928"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9"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25930"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31"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25602" name="Slide Number Placeholder 5"/>
          <p:cNvSpPr>
            <a:spLocks noGrp="1"/>
          </p:cNvSpPr>
          <p:nvPr>
            <p:ph type="sldNum" sz="quarter" idx="12"/>
          </p:nvPr>
        </p:nvSpPr>
        <p:spPr>
          <a:xfrm>
            <a:off x="7023100" y="640715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1DCEE728-73A7-194D-8E3D-C28AA8863208}" type="slidenum">
              <a:rPr lang="en-US" altLang="x-none" sz="1200">
                <a:latin typeface="Tahoma" charset="0"/>
              </a:rPr>
              <a:pPr/>
              <a:t>46</a:t>
            </a:fld>
            <a:endParaRPr lang="en-US" altLang="x-none" sz="1200">
              <a:latin typeface="Tahoma" charset="0"/>
            </a:endParaRPr>
          </a:p>
        </p:txBody>
      </p:sp>
      <p:graphicFrame>
        <p:nvGraphicFramePr>
          <p:cNvPr id="25603" name="Object 498"/>
          <p:cNvGraphicFramePr>
            <a:graphicFrameLocks noChangeAspect="1"/>
          </p:cNvGraphicFramePr>
          <p:nvPr/>
        </p:nvGraphicFramePr>
        <p:xfrm>
          <a:off x="12700" y="3581400"/>
          <a:ext cx="2224088" cy="1566863"/>
        </p:xfrm>
        <a:graphic>
          <a:graphicData uri="http://schemas.openxmlformats.org/presentationml/2006/ole">
            <mc:AlternateContent xmlns:mc="http://schemas.openxmlformats.org/markup-compatibility/2006">
              <mc:Choice xmlns:v="urn:schemas-microsoft-com:vml" Requires="v">
                <p:oleObj spid="_x0000_s92177" name="Photo Editor Photo" r:id="rId4" imgW="5668166" imgH="3990476" progId="MSPhotoEd.3">
                  <p:embed/>
                </p:oleObj>
              </mc:Choice>
              <mc:Fallback>
                <p:oleObj name="Photo Editor Photo" r:id="rId4" imgW="5668166" imgH="3990476" progId="MSPhotoEd.3">
                  <p:embed/>
                  <p:pic>
                    <p:nvPicPr>
                      <p:cNvPr id="25603"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58140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5604" name="Object 497"/>
          <p:cNvGraphicFramePr>
            <a:graphicFrameLocks noChangeAspect="1"/>
          </p:cNvGraphicFramePr>
          <p:nvPr/>
        </p:nvGraphicFramePr>
        <p:xfrm>
          <a:off x="387350" y="1828800"/>
          <a:ext cx="1804988" cy="1338263"/>
        </p:xfrm>
        <a:graphic>
          <a:graphicData uri="http://schemas.openxmlformats.org/presentationml/2006/ole">
            <mc:AlternateContent xmlns:mc="http://schemas.openxmlformats.org/markup-compatibility/2006">
              <mc:Choice xmlns:v="urn:schemas-microsoft-com:vml" Requires="v">
                <p:oleObj spid="_x0000_s92178" name="Photo Editor Photo" r:id="rId6" imgW="3761905" imgH="2790476" progId="MSPhotoEd.3">
                  <p:embed/>
                </p:oleObj>
              </mc:Choice>
              <mc:Fallback>
                <p:oleObj name="Photo Editor Photo" r:id="rId6" imgW="3761905" imgH="2790476" progId="MSPhotoEd.3">
                  <p:embed/>
                  <p:pic>
                    <p:nvPicPr>
                      <p:cNvPr id="25604"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82880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25605" name="Group 3"/>
          <p:cNvGrpSpPr>
            <a:grpSpLocks/>
          </p:cNvGrpSpPr>
          <p:nvPr/>
        </p:nvGrpSpPr>
        <p:grpSpPr bwMode="auto">
          <a:xfrm>
            <a:off x="7975600" y="2219325"/>
            <a:ext cx="1181100" cy="806450"/>
            <a:chOff x="1372" y="240"/>
            <a:chExt cx="836" cy="549"/>
          </a:xfrm>
        </p:grpSpPr>
        <p:grpSp>
          <p:nvGrpSpPr>
            <p:cNvPr id="25739" name="Group 4"/>
            <p:cNvGrpSpPr>
              <a:grpSpLocks/>
            </p:cNvGrpSpPr>
            <p:nvPr/>
          </p:nvGrpSpPr>
          <p:grpSpPr bwMode="auto">
            <a:xfrm>
              <a:off x="1372" y="240"/>
              <a:ext cx="833" cy="499"/>
              <a:chOff x="628" y="1878"/>
              <a:chExt cx="833" cy="499"/>
            </a:xfrm>
          </p:grpSpPr>
          <p:sp>
            <p:nvSpPr>
              <p:cNvPr id="25905"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6"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7"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8"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9"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0"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1"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2"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3"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0" name="Group 14"/>
            <p:cNvGrpSpPr>
              <a:grpSpLocks/>
            </p:cNvGrpSpPr>
            <p:nvPr/>
          </p:nvGrpSpPr>
          <p:grpSpPr bwMode="auto">
            <a:xfrm>
              <a:off x="1372" y="286"/>
              <a:ext cx="836" cy="503"/>
              <a:chOff x="628" y="1876"/>
              <a:chExt cx="836" cy="503"/>
            </a:xfrm>
          </p:grpSpPr>
          <p:sp>
            <p:nvSpPr>
              <p:cNvPr id="25889"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0"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25891"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2"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25893"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4"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25895"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6"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25897"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8"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25899"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0"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25901"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2"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25903"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4"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25741"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42" name="Group 32"/>
            <p:cNvGrpSpPr>
              <a:grpSpLocks/>
            </p:cNvGrpSpPr>
            <p:nvPr/>
          </p:nvGrpSpPr>
          <p:grpSpPr bwMode="auto">
            <a:xfrm>
              <a:off x="1927" y="332"/>
              <a:ext cx="171" cy="169"/>
              <a:chOff x="1179" y="1966"/>
              <a:chExt cx="171" cy="169"/>
            </a:xfrm>
          </p:grpSpPr>
          <p:sp>
            <p:nvSpPr>
              <p:cNvPr id="25869"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0"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5871"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72"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73"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4"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5875"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6"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5877"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8"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5879"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80"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81"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2"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5883"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4"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5885"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6"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5887"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88"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3" name="Group 53"/>
            <p:cNvGrpSpPr>
              <a:grpSpLocks/>
            </p:cNvGrpSpPr>
            <p:nvPr/>
          </p:nvGrpSpPr>
          <p:grpSpPr bwMode="auto">
            <a:xfrm>
              <a:off x="1971" y="370"/>
              <a:ext cx="94" cy="56"/>
              <a:chOff x="1223" y="2004"/>
              <a:chExt cx="94" cy="56"/>
            </a:xfrm>
          </p:grpSpPr>
          <p:grpSp>
            <p:nvGrpSpPr>
              <p:cNvPr id="25842" name="Group 54"/>
              <p:cNvGrpSpPr>
                <a:grpSpLocks/>
              </p:cNvGrpSpPr>
              <p:nvPr/>
            </p:nvGrpSpPr>
            <p:grpSpPr bwMode="auto">
              <a:xfrm>
                <a:off x="1223" y="2004"/>
                <a:ext cx="93" cy="56"/>
                <a:chOff x="1223" y="2004"/>
                <a:chExt cx="93" cy="56"/>
              </a:xfrm>
            </p:grpSpPr>
            <p:sp>
              <p:nvSpPr>
                <p:cNvPr id="25860"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1"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2"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3"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4"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5"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6"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7"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8"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843" name="Group 64"/>
              <p:cNvGrpSpPr>
                <a:grpSpLocks/>
              </p:cNvGrpSpPr>
              <p:nvPr/>
            </p:nvGrpSpPr>
            <p:grpSpPr bwMode="auto">
              <a:xfrm>
                <a:off x="1223" y="2004"/>
                <a:ext cx="94" cy="56"/>
                <a:chOff x="1223" y="2004"/>
                <a:chExt cx="94" cy="56"/>
              </a:xfrm>
            </p:grpSpPr>
            <p:sp>
              <p:nvSpPr>
                <p:cNvPr id="25844"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5"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25846"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7"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25848"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9"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5850"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1"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25852"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3"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25854"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5"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25856"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7"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25858"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9"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5744" name="Group 81"/>
            <p:cNvGrpSpPr>
              <a:grpSpLocks/>
            </p:cNvGrpSpPr>
            <p:nvPr/>
          </p:nvGrpSpPr>
          <p:grpSpPr bwMode="auto">
            <a:xfrm>
              <a:off x="1709" y="533"/>
              <a:ext cx="169" cy="168"/>
              <a:chOff x="961" y="2167"/>
              <a:chExt cx="169" cy="168"/>
            </a:xfrm>
          </p:grpSpPr>
          <p:sp>
            <p:nvSpPr>
              <p:cNvPr id="25822"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3"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5824"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5"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6"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7"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5828"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9"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5830"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1"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5832"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33"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34"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5"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5836"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7"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25838"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9"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25840"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41"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5" name="Group 102"/>
            <p:cNvGrpSpPr>
              <a:grpSpLocks/>
            </p:cNvGrpSpPr>
            <p:nvPr/>
          </p:nvGrpSpPr>
          <p:grpSpPr bwMode="auto">
            <a:xfrm>
              <a:off x="1753" y="571"/>
              <a:ext cx="93" cy="56"/>
              <a:chOff x="1005" y="2205"/>
              <a:chExt cx="93" cy="56"/>
            </a:xfrm>
          </p:grpSpPr>
          <p:grpSp>
            <p:nvGrpSpPr>
              <p:cNvPr id="25795" name="Group 103"/>
              <p:cNvGrpSpPr>
                <a:grpSpLocks/>
              </p:cNvGrpSpPr>
              <p:nvPr/>
            </p:nvGrpSpPr>
            <p:grpSpPr bwMode="auto">
              <a:xfrm>
                <a:off x="1005" y="2205"/>
                <a:ext cx="93" cy="56"/>
                <a:chOff x="1005" y="2205"/>
                <a:chExt cx="93" cy="56"/>
              </a:xfrm>
            </p:grpSpPr>
            <p:sp>
              <p:nvSpPr>
                <p:cNvPr id="25813"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4"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5"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6"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7"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8"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9"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0"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1"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96" name="Group 113"/>
              <p:cNvGrpSpPr>
                <a:grpSpLocks/>
              </p:cNvGrpSpPr>
              <p:nvPr/>
            </p:nvGrpSpPr>
            <p:grpSpPr bwMode="auto">
              <a:xfrm>
                <a:off x="1005" y="2205"/>
                <a:ext cx="93" cy="56"/>
                <a:chOff x="1005" y="2205"/>
                <a:chExt cx="93" cy="56"/>
              </a:xfrm>
            </p:grpSpPr>
            <p:sp>
              <p:nvSpPr>
                <p:cNvPr id="25797"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8"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25799"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0"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25801"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2"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25803"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4"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25805"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6"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25807"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8"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25809"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10"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25811"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12"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5746" name="Group 130"/>
            <p:cNvGrpSpPr>
              <a:grpSpLocks/>
            </p:cNvGrpSpPr>
            <p:nvPr/>
          </p:nvGrpSpPr>
          <p:grpSpPr bwMode="auto">
            <a:xfrm>
              <a:off x="1523" y="332"/>
              <a:ext cx="170" cy="169"/>
              <a:chOff x="775" y="1966"/>
              <a:chExt cx="170" cy="169"/>
            </a:xfrm>
          </p:grpSpPr>
          <p:sp>
            <p:nvSpPr>
              <p:cNvPr id="25775"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76"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5777"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8"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9"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0"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5781"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2"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5783"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4"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5785"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86"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87"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8"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5789"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0"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5791"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2"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5793"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94"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7" name="Group 151"/>
            <p:cNvGrpSpPr>
              <a:grpSpLocks/>
            </p:cNvGrpSpPr>
            <p:nvPr/>
          </p:nvGrpSpPr>
          <p:grpSpPr bwMode="auto">
            <a:xfrm>
              <a:off x="1568" y="370"/>
              <a:ext cx="92" cy="56"/>
              <a:chOff x="820" y="2004"/>
              <a:chExt cx="92" cy="56"/>
            </a:xfrm>
          </p:grpSpPr>
          <p:grpSp>
            <p:nvGrpSpPr>
              <p:cNvPr id="25748" name="Group 152"/>
              <p:cNvGrpSpPr>
                <a:grpSpLocks/>
              </p:cNvGrpSpPr>
              <p:nvPr/>
            </p:nvGrpSpPr>
            <p:grpSpPr bwMode="auto">
              <a:xfrm>
                <a:off x="820" y="2004"/>
                <a:ext cx="92" cy="56"/>
                <a:chOff x="820" y="2004"/>
                <a:chExt cx="92" cy="56"/>
              </a:xfrm>
            </p:grpSpPr>
            <p:sp>
              <p:nvSpPr>
                <p:cNvPr id="25766"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67"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68"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69"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0"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1"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2"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3"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4"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9" name="Group 162"/>
              <p:cNvGrpSpPr>
                <a:grpSpLocks/>
              </p:cNvGrpSpPr>
              <p:nvPr/>
            </p:nvGrpSpPr>
            <p:grpSpPr bwMode="auto">
              <a:xfrm>
                <a:off x="820" y="2004"/>
                <a:ext cx="92" cy="56"/>
                <a:chOff x="820" y="2004"/>
                <a:chExt cx="92" cy="56"/>
              </a:xfrm>
            </p:grpSpPr>
            <p:sp>
              <p:nvSpPr>
                <p:cNvPr id="25750"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1"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25752"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3"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25754"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5"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5756"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7"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25758"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9"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25760"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1"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25762"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3"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25764"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5"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25606" name="Group 356"/>
          <p:cNvGrpSpPr>
            <a:grpSpLocks/>
          </p:cNvGrpSpPr>
          <p:nvPr/>
        </p:nvGrpSpPr>
        <p:grpSpPr bwMode="auto">
          <a:xfrm>
            <a:off x="2138363" y="2478088"/>
            <a:ext cx="1803400" cy="1625600"/>
            <a:chOff x="1358" y="1894"/>
            <a:chExt cx="2981" cy="1793"/>
          </a:xfrm>
        </p:grpSpPr>
        <p:sp>
          <p:nvSpPr>
            <p:cNvPr id="25730"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1"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2"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3"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4"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5"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6"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7"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8"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607" name="Group 366"/>
          <p:cNvGrpSpPr>
            <a:grpSpLocks/>
          </p:cNvGrpSpPr>
          <p:nvPr/>
        </p:nvGrpSpPr>
        <p:grpSpPr bwMode="auto">
          <a:xfrm>
            <a:off x="3868738" y="2571750"/>
            <a:ext cx="2414587" cy="1681163"/>
            <a:chOff x="1358" y="1894"/>
            <a:chExt cx="2981" cy="1793"/>
          </a:xfrm>
        </p:grpSpPr>
        <p:sp>
          <p:nvSpPr>
            <p:cNvPr id="25721"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2"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3"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4"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5"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6"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7"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8"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9"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608" name="Group 376"/>
          <p:cNvGrpSpPr>
            <a:grpSpLocks/>
          </p:cNvGrpSpPr>
          <p:nvPr/>
        </p:nvGrpSpPr>
        <p:grpSpPr bwMode="auto">
          <a:xfrm>
            <a:off x="3902075" y="2601913"/>
            <a:ext cx="2393950" cy="1709737"/>
            <a:chOff x="1358" y="1886"/>
            <a:chExt cx="2989" cy="1810"/>
          </a:xfrm>
        </p:grpSpPr>
        <p:sp>
          <p:nvSpPr>
            <p:cNvPr id="25705"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6"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5707"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8"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5709"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0"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5711"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2"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5713"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4"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5715"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6"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5717"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8"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5719"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0"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25609" name="Group 393"/>
          <p:cNvGrpSpPr>
            <a:grpSpLocks/>
          </p:cNvGrpSpPr>
          <p:nvPr/>
        </p:nvGrpSpPr>
        <p:grpSpPr bwMode="auto">
          <a:xfrm>
            <a:off x="2138363" y="2478088"/>
            <a:ext cx="1803400" cy="1654175"/>
            <a:chOff x="1358" y="1886"/>
            <a:chExt cx="2989" cy="1810"/>
          </a:xfrm>
        </p:grpSpPr>
        <p:sp>
          <p:nvSpPr>
            <p:cNvPr id="25689"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0"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5691"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2"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5693"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4"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5695"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6"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5697"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8"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5699"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0"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5701"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2"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5703"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4"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75272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02895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3051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02895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25913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295751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07022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01307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34327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295751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78618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39883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12420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64013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24"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64160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30517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26"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1718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27"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29321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28"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64807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29"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68141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0"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23373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1"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286067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2"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00831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3"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72586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4"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32105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35" name="Text Box 435"/>
          <p:cNvSpPr txBox="1">
            <a:spLocks noChangeArrowheads="1"/>
          </p:cNvSpPr>
          <p:nvPr/>
        </p:nvSpPr>
        <p:spPr bwMode="auto">
          <a:xfrm>
            <a:off x="4479925" y="2254250"/>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600">
                <a:latin typeface="Arial" charset="0"/>
              </a:rPr>
              <a:t>Backbone</a:t>
            </a:r>
            <a:r>
              <a:rPr lang="en-US" altLang="zh-CN" sz="1600">
                <a:latin typeface="Arial" charset="0"/>
                <a:ea typeface="宋体" charset="-122"/>
              </a:rPr>
              <a:t> ISP</a:t>
            </a:r>
            <a:endParaRPr lang="en-US" altLang="x-none" sz="1600">
              <a:latin typeface="Arial" charset="0"/>
            </a:endParaRPr>
          </a:p>
        </p:txBody>
      </p:sp>
      <p:sp>
        <p:nvSpPr>
          <p:cNvPr id="25636" name="Text Box 436"/>
          <p:cNvSpPr txBox="1">
            <a:spLocks noChangeArrowheads="1"/>
          </p:cNvSpPr>
          <p:nvPr/>
        </p:nvSpPr>
        <p:spPr bwMode="auto">
          <a:xfrm>
            <a:off x="2941638" y="2130425"/>
            <a:ext cx="471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400">
                <a:latin typeface="Arial" charset="0"/>
              </a:rPr>
              <a:t>ISP</a:t>
            </a:r>
          </a:p>
        </p:txBody>
      </p:sp>
      <p:pic>
        <p:nvPicPr>
          <p:cNvPr id="25637"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03053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25638" name="Group 439"/>
          <p:cNvGrpSpPr>
            <a:grpSpLocks/>
          </p:cNvGrpSpPr>
          <p:nvPr/>
        </p:nvGrpSpPr>
        <p:grpSpPr bwMode="auto">
          <a:xfrm>
            <a:off x="6310313" y="2495550"/>
            <a:ext cx="1803400" cy="1627188"/>
            <a:chOff x="1358" y="1894"/>
            <a:chExt cx="2981" cy="1793"/>
          </a:xfrm>
        </p:grpSpPr>
        <p:sp>
          <p:nvSpPr>
            <p:cNvPr id="25680"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1"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2"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3"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4"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5"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6"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7"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8"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639" name="Group 449"/>
          <p:cNvGrpSpPr>
            <a:grpSpLocks/>
          </p:cNvGrpSpPr>
          <p:nvPr/>
        </p:nvGrpSpPr>
        <p:grpSpPr bwMode="auto">
          <a:xfrm>
            <a:off x="6310313" y="2495550"/>
            <a:ext cx="1803400" cy="1655763"/>
            <a:chOff x="1358" y="1886"/>
            <a:chExt cx="2989" cy="1810"/>
          </a:xfrm>
        </p:grpSpPr>
        <p:sp>
          <p:nvSpPr>
            <p:cNvPr id="25664"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5"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5666"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7"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5668"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9"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5670"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1"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5672"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3"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5674"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5"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5676"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7"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5678"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9"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04800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3242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04800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71157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32422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45"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1908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46"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66712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47" name="Text Box 473"/>
          <p:cNvSpPr txBox="1">
            <a:spLocks noChangeArrowheads="1"/>
          </p:cNvSpPr>
          <p:nvPr/>
        </p:nvSpPr>
        <p:spPr bwMode="auto">
          <a:xfrm>
            <a:off x="7092950" y="2209800"/>
            <a:ext cx="471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zh-CN" sz="1400">
                <a:latin typeface="Arial" charset="0"/>
                <a:ea typeface="宋体" charset="-122"/>
              </a:rPr>
              <a:t>ISP</a:t>
            </a:r>
            <a:endParaRPr lang="en-US" altLang="x-none" sz="1400">
              <a:latin typeface="Arial" charset="0"/>
            </a:endParaRPr>
          </a:p>
        </p:txBody>
      </p:sp>
      <p:pic>
        <p:nvPicPr>
          <p:cNvPr id="25648"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41153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49"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66712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72891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51"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64160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52"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29511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53"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41312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54" name="Rectangle 479"/>
          <p:cNvSpPr>
            <a:spLocks noGrp="1" noChangeArrowheads="1"/>
          </p:cNvSpPr>
          <p:nvPr>
            <p:ph type="title"/>
          </p:nvPr>
        </p:nvSpPr>
        <p:spPr>
          <a:xfrm>
            <a:off x="463550" y="387350"/>
            <a:ext cx="8382000" cy="728663"/>
          </a:xfrm>
        </p:spPr>
        <p:txBody>
          <a:bodyPr anchor="t"/>
          <a:lstStyle/>
          <a:p>
            <a:r>
              <a:rPr lang="en-US" altLang="x-none" sz="3200">
                <a:ea typeface="ＭＳ Ｐゴシック" charset="-128"/>
              </a:rPr>
              <a:t>Recall: Internet Physical Infrastructure</a:t>
            </a:r>
          </a:p>
        </p:txBody>
      </p:sp>
      <p:sp>
        <p:nvSpPr>
          <p:cNvPr id="25655" name="Rectangle 492"/>
          <p:cNvSpPr>
            <a:spLocks noGrp="1" noChangeArrowheads="1"/>
          </p:cNvSpPr>
          <p:nvPr>
            <p:ph type="body" idx="1"/>
          </p:nvPr>
        </p:nvSpPr>
        <p:spPr>
          <a:xfrm>
            <a:off x="768350" y="144780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宋体" charset="-122"/>
              </a:rPr>
              <a:t>a</a:t>
            </a:r>
            <a:r>
              <a:rPr lang="en-US" altLang="x-none" sz="2000" dirty="0">
                <a:ea typeface="ＭＳ Ｐゴシック" charset="-128"/>
              </a:rPr>
              <a:t>ccess, e.g.,</a:t>
            </a:r>
          </a:p>
          <a:p>
            <a:pPr lvl="1">
              <a:lnSpc>
                <a:spcPct val="90000"/>
              </a:lnSpc>
              <a:buFont typeface="Courier New" panose="02070309020205020404" pitchFamily="49" charset="0"/>
              <a:buChar char="o"/>
            </a:pPr>
            <a:r>
              <a:rPr lang="en-US" altLang="x-none" sz="1600" dirty="0">
                <a:ea typeface="ＭＳ Ｐゴシック" charset="-128"/>
              </a:rPr>
              <a:t>Cable, Fiber, DSL</a:t>
            </a:r>
            <a:r>
              <a:rPr lang="en-US" altLang="x-none" sz="1600" dirty="0">
                <a:ea typeface="宋体" charset="-122"/>
              </a:rPr>
              <a:t>, </a:t>
            </a:r>
            <a:r>
              <a:rPr lang="en-US" altLang="zh-CN" sz="1600" dirty="0">
                <a:ea typeface="宋体" charset="-122"/>
              </a:rPr>
              <a:t>Wireless</a:t>
            </a:r>
            <a:endParaRPr lang="en-US" altLang="x-none" sz="1600" dirty="0">
              <a:ea typeface="ＭＳ Ｐゴシック" charset="-128"/>
            </a:endParaRPr>
          </a:p>
        </p:txBody>
      </p:sp>
      <p:sp>
        <p:nvSpPr>
          <p:cNvPr id="25656" name="Rectangle 495"/>
          <p:cNvSpPr>
            <a:spLocks noChangeArrowheads="1"/>
          </p:cNvSpPr>
          <p:nvPr/>
        </p:nvSpPr>
        <p:spPr bwMode="auto">
          <a:xfrm>
            <a:off x="158750" y="5257800"/>
            <a:ext cx="3429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Comic Sans MS" charset="0"/>
                <a:ea typeface="ＭＳ Ｐゴシック" charset="-128"/>
              </a:defRPr>
            </a:lvl1pPr>
            <a:lvl2pPr marL="744538" indent="-287338"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t>Ethernet, Wireless</a:t>
            </a:r>
          </a:p>
        </p:txBody>
      </p:sp>
      <p:sp>
        <p:nvSpPr>
          <p:cNvPr id="25657" name="Rectangle 500"/>
          <p:cNvSpPr>
            <a:spLocks noChangeArrowheads="1"/>
          </p:cNvSpPr>
          <p:nvPr/>
        </p:nvSpPr>
        <p:spPr bwMode="auto">
          <a:xfrm>
            <a:off x="3282950" y="441960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000" dirty="0">
                <a:ea typeface="宋体" charset="-122"/>
              </a:rPr>
              <a:t>The Internet is a </a:t>
            </a:r>
            <a:br>
              <a:rPr lang="en-US" altLang="zh-CN" sz="2000" dirty="0">
                <a:ea typeface="宋体" charset="-122"/>
              </a:rPr>
            </a:br>
            <a:r>
              <a:rPr lang="en-US" altLang="zh-CN" sz="2000" dirty="0">
                <a:ea typeface="宋体" charset="-122"/>
              </a:rPr>
              <a:t>network of networks</a:t>
            </a:r>
          </a:p>
          <a:p>
            <a:pPr algn="l">
              <a:lnSpc>
                <a:spcPct val="80000"/>
              </a:lnSpc>
              <a:spcBef>
                <a:spcPct val="20000"/>
              </a:spcBef>
              <a:buClr>
                <a:schemeClr val="accent2"/>
              </a:buClr>
              <a:buSzPct val="85000"/>
              <a:buFont typeface="Wingdings" pitchFamily="2" charset="2"/>
              <a:buChar char="q"/>
            </a:pPr>
            <a:r>
              <a:rPr lang="en-US" altLang="zh-CN" sz="2000" dirty="0">
                <a:ea typeface="宋体" charset="-122"/>
              </a:rPr>
              <a:t>Each individually administrated network is called an Autonomous System (AS)</a:t>
            </a:r>
          </a:p>
          <a:p>
            <a:pPr lvl="1" algn="l">
              <a:lnSpc>
                <a:spcPct val="80000"/>
              </a:lnSpc>
              <a:spcBef>
                <a:spcPct val="20000"/>
              </a:spcBef>
              <a:buClr>
                <a:schemeClr val="accent2"/>
              </a:buClr>
              <a:buSzPct val="85000"/>
            </a:pPr>
            <a:r>
              <a:rPr lang="en-US" altLang="zh-CN" sz="2000" dirty="0">
                <a:ea typeface="宋体" charset="-122"/>
              </a:rPr>
              <a:t>~ 58000 </a:t>
            </a:r>
            <a:r>
              <a:rPr lang="en-US" altLang="zh-CN" sz="2000" dirty="0" err="1">
                <a:ea typeface="宋体" charset="-122"/>
              </a:rPr>
              <a:t>ASes</a:t>
            </a:r>
            <a:r>
              <a:rPr lang="en-US" altLang="zh-CN" sz="2000" dirty="0">
                <a:ea typeface="宋体" charset="-122"/>
              </a:rPr>
              <a:t>;  </a:t>
            </a:r>
            <a:r>
              <a:rPr lang="en-US" altLang="zh-CN" sz="2000" dirty="0" err="1">
                <a:ea typeface="宋体" charset="-122"/>
              </a:rPr>
              <a:t>Avg</a:t>
            </a:r>
            <a:r>
              <a:rPr lang="en-US" altLang="zh-CN" sz="2000" dirty="0">
                <a:ea typeface="宋体" charset="-122"/>
              </a:rPr>
              <a:t> 5.7 hops; (http://</a:t>
            </a:r>
            <a:r>
              <a:rPr lang="en-US" altLang="zh-CN" sz="2000" dirty="0" err="1">
                <a:ea typeface="宋体" charset="-122"/>
              </a:rPr>
              <a:t>bgp.potaroo.net</a:t>
            </a:r>
            <a:r>
              <a:rPr lang="en-US" altLang="zh-CN" sz="2000" dirty="0">
                <a:ea typeface="宋体" charset="-122"/>
              </a:rPr>
              <a:t>/as2.0/</a:t>
            </a:r>
            <a:r>
              <a:rPr lang="en-US" altLang="zh-CN" sz="2000" dirty="0" err="1">
                <a:ea typeface="宋体" charset="-122"/>
              </a:rPr>
              <a:t>bgp-active.html</a:t>
            </a:r>
            <a:r>
              <a:rPr lang="en-US" altLang="zh-CN" sz="2000" dirty="0">
                <a:ea typeface="宋体" charset="-122"/>
              </a:rPr>
              <a:t>)</a:t>
            </a:r>
          </a:p>
        </p:txBody>
      </p:sp>
      <p:pic>
        <p:nvPicPr>
          <p:cNvPr id="25659"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41960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660" name="Straight Connector 2"/>
          <p:cNvCxnSpPr>
            <a:cxnSpLocks noChangeShapeType="1"/>
            <a:endCxn id="25624" idx="0"/>
          </p:cNvCxnSpPr>
          <p:nvPr/>
        </p:nvCxnSpPr>
        <p:spPr bwMode="auto">
          <a:xfrm>
            <a:off x="2216150" y="2362200"/>
            <a:ext cx="192088"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5661" name="Straight Connector 5"/>
          <p:cNvCxnSpPr>
            <a:cxnSpLocks noChangeShapeType="1"/>
            <a:endCxn id="25653" idx="1"/>
          </p:cNvCxnSpPr>
          <p:nvPr/>
        </p:nvCxnSpPr>
        <p:spPr bwMode="auto">
          <a:xfrm flipV="1">
            <a:off x="1682750" y="3544888"/>
            <a:ext cx="282575" cy="36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5662" name="Straight Connector 9"/>
          <p:cNvCxnSpPr>
            <a:cxnSpLocks noChangeShapeType="1"/>
            <a:stCxn id="25649" idx="3"/>
          </p:cNvCxnSpPr>
          <p:nvPr/>
        </p:nvCxnSpPr>
        <p:spPr bwMode="auto">
          <a:xfrm>
            <a:off x="8178800" y="3798888"/>
            <a:ext cx="209550" cy="773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25663" name="Rectangle 10"/>
          <p:cNvSpPr>
            <a:spLocks noChangeArrowheads="1"/>
          </p:cNvSpPr>
          <p:nvPr/>
        </p:nvSpPr>
        <p:spPr bwMode="auto">
          <a:xfrm>
            <a:off x="7878763" y="495300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zh-CN" sz="1200">
                <a:solidFill>
                  <a:srgbClr val="000000"/>
                </a:solidFill>
                <a:latin typeface="Arial" charset="0"/>
                <a:ea typeface="宋体" charset="-122"/>
              </a:rPr>
              <a:t>data center</a:t>
            </a:r>
            <a:endParaRPr lang="en-US" altLang="x-none" sz="400"/>
          </a:p>
        </p:txBody>
      </p:sp>
    </p:spTree>
    <p:extLst>
      <p:ext uri="{BB962C8B-B14F-4D97-AF65-F5344CB8AC3E}">
        <p14:creationId xmlns:p14="http://schemas.microsoft.com/office/powerpoint/2010/main" val="4233375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8C0DF27E-FDC4-864A-B8B8-B40AF6DF81C5}" type="slidenum">
              <a:rPr lang="en-US" altLang="x-none" sz="1200">
                <a:latin typeface="Tahoma" charset="0"/>
              </a:rPr>
              <a:pPr/>
              <a:t>47</a:t>
            </a:fld>
            <a:endParaRPr lang="en-US" altLang="x-none" sz="1200">
              <a:latin typeface="Tahoma" charset="0"/>
            </a:endParaRPr>
          </a:p>
        </p:txBody>
      </p:sp>
      <p:sp>
        <p:nvSpPr>
          <p:cNvPr id="29698" name="Rectangle 4"/>
          <p:cNvSpPr>
            <a:spLocks noChangeArrowheads="1"/>
          </p:cNvSpPr>
          <p:nvPr/>
        </p:nvSpPr>
        <p:spPr bwMode="auto">
          <a:xfrm>
            <a:off x="533400" y="228600"/>
            <a:ext cx="82359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200" u="sng">
                <a:solidFill>
                  <a:schemeClr val="accent2"/>
                </a:solidFill>
              </a:rPr>
              <a:t>Roadmap</a:t>
            </a:r>
          </a:p>
        </p:txBody>
      </p:sp>
      <p:sp>
        <p:nvSpPr>
          <p:cNvPr id="29699" name="Rectangle 5"/>
          <p:cNvSpPr>
            <a:spLocks noChangeArrowheads="1"/>
          </p:cNvSpPr>
          <p:nvPr/>
        </p:nvSpPr>
        <p:spPr bwMode="auto">
          <a:xfrm>
            <a:off x="533400" y="1447800"/>
            <a:ext cx="7702550"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zh-CN" sz="2400" dirty="0">
                <a:ea typeface="宋体" charset="-122"/>
              </a:rPr>
              <a:t>So far w</a:t>
            </a:r>
            <a:r>
              <a:rPr lang="en-US" altLang="x-none" sz="2400" dirty="0"/>
              <a:t>e have looked at </a:t>
            </a:r>
            <a:r>
              <a:rPr lang="en-US" altLang="zh-CN" sz="2400" dirty="0">
                <a:ea typeface="宋体" charset="-122"/>
              </a:rPr>
              <a:t>only </a:t>
            </a:r>
            <a:r>
              <a:rPr lang="en-US" altLang="x-none" sz="2400" dirty="0"/>
              <a:t>the topology and physical connectivity of the Internet</a:t>
            </a:r>
            <a:r>
              <a:rPr lang="en-US" altLang="zh-CN" sz="2400" dirty="0">
                <a:ea typeface="宋体" charset="-122"/>
              </a:rPr>
              <a:t>: a mesh of computers interconnected via various physical media</a:t>
            </a:r>
            <a:endParaRPr lang="en-US" altLang="x-none" sz="2400" dirty="0"/>
          </a:p>
          <a:p>
            <a:pPr algn="l">
              <a:spcBef>
                <a:spcPct val="20000"/>
              </a:spcBef>
              <a:buClr>
                <a:schemeClr val="accent2"/>
              </a:buClr>
              <a:buSzPct val="85000"/>
              <a:buFont typeface="Wingdings" pitchFamily="2" charset="2"/>
              <a:buChar char="q"/>
            </a:pPr>
            <a:r>
              <a:rPr lang="en-US" altLang="x-none" sz="2400" i="1" u="sng" dirty="0">
                <a:solidFill>
                  <a:srgbClr val="FF0000"/>
                </a:solidFill>
              </a:rPr>
              <a:t>A </a:t>
            </a:r>
            <a:r>
              <a:rPr lang="en-US" altLang="x-none" sz="2400" dirty="0">
                <a:solidFill>
                  <a:srgbClr val="FF0000"/>
                </a:solidFill>
              </a:rPr>
              <a:t>basic question:</a:t>
            </a:r>
            <a:r>
              <a:rPr lang="en-US" altLang="x-none" sz="2400" dirty="0"/>
              <a:t> how are data </a:t>
            </a:r>
            <a:r>
              <a:rPr lang="en-US" altLang="zh-CN" sz="2400" dirty="0">
                <a:ea typeface="宋体" charset="-122"/>
              </a:rPr>
              <a:t>(the bits) </a:t>
            </a:r>
            <a:r>
              <a:rPr lang="en-US" altLang="x-none" sz="2400" dirty="0"/>
              <a:t>transferred through </a:t>
            </a:r>
            <a:r>
              <a:rPr lang="en-US" altLang="zh-CN" sz="2400" dirty="0">
                <a:ea typeface="宋体" charset="-122"/>
              </a:rPr>
              <a:t>communication </a:t>
            </a:r>
            <a:r>
              <a:rPr lang="en-US" altLang="x-none" sz="2400" dirty="0"/>
              <a:t>networks?</a:t>
            </a:r>
          </a:p>
        </p:txBody>
      </p:sp>
      <p:grpSp>
        <p:nvGrpSpPr>
          <p:cNvPr id="29700" name="Group 499"/>
          <p:cNvGrpSpPr>
            <a:grpSpLocks/>
          </p:cNvGrpSpPr>
          <p:nvPr/>
        </p:nvGrpSpPr>
        <p:grpSpPr bwMode="auto">
          <a:xfrm>
            <a:off x="387350" y="3816350"/>
            <a:ext cx="8721725" cy="2989263"/>
            <a:chOff x="0" y="980"/>
            <a:chExt cx="5494" cy="1883"/>
          </a:xfrm>
        </p:grpSpPr>
        <p:graphicFrame>
          <p:nvGraphicFramePr>
            <p:cNvPr id="29701" name="Object 497"/>
            <p:cNvGraphicFramePr>
              <a:graphicFrameLocks noChangeAspect="1"/>
            </p:cNvGraphicFramePr>
            <p:nvPr/>
          </p:nvGraphicFramePr>
          <p:xfrm>
            <a:off x="0" y="985"/>
            <a:ext cx="1137" cy="843"/>
          </p:xfrm>
          <a:graphic>
            <a:graphicData uri="http://schemas.openxmlformats.org/presentationml/2006/ole">
              <mc:AlternateContent xmlns:mc="http://schemas.openxmlformats.org/markup-compatibility/2006">
                <mc:Choice xmlns:v="urn:schemas-microsoft-com:vml" Requires="v">
                  <p:oleObj spid="_x0000_s30153" name="Photo Editor Photo" r:id="rId4" imgW="3761905" imgH="2790476" progId="MSPhotoEd.3">
                    <p:embed/>
                  </p:oleObj>
                </mc:Choice>
                <mc:Fallback>
                  <p:oleObj name="Photo Editor Photo" r:id="rId4" imgW="3761905" imgH="2790476" progId="MSPhotoEd.3">
                    <p:embed/>
                    <p:pic>
                      <p:nvPicPr>
                        <p:cNvPr id="0" name="Object 49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85"/>
                          <a:ext cx="1137" cy="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29702" name="Group 3"/>
            <p:cNvGrpSpPr>
              <a:grpSpLocks/>
            </p:cNvGrpSpPr>
            <p:nvPr/>
          </p:nvGrpSpPr>
          <p:grpSpPr bwMode="auto">
            <a:xfrm>
              <a:off x="4750" y="980"/>
              <a:ext cx="744" cy="508"/>
              <a:chOff x="1372" y="240"/>
              <a:chExt cx="836" cy="549"/>
            </a:xfrm>
          </p:grpSpPr>
          <p:grpSp>
            <p:nvGrpSpPr>
              <p:cNvPr id="29824" name="Group 4"/>
              <p:cNvGrpSpPr>
                <a:grpSpLocks/>
              </p:cNvGrpSpPr>
              <p:nvPr/>
            </p:nvGrpSpPr>
            <p:grpSpPr bwMode="auto">
              <a:xfrm>
                <a:off x="1372" y="240"/>
                <a:ext cx="833" cy="499"/>
                <a:chOff x="628" y="1878"/>
                <a:chExt cx="833" cy="499"/>
              </a:xfrm>
            </p:grpSpPr>
            <p:sp>
              <p:nvSpPr>
                <p:cNvPr id="29990"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1"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2"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3"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4"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5"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6"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7"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8"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25" name="Group 14"/>
              <p:cNvGrpSpPr>
                <a:grpSpLocks/>
              </p:cNvGrpSpPr>
              <p:nvPr/>
            </p:nvGrpSpPr>
            <p:grpSpPr bwMode="auto">
              <a:xfrm>
                <a:off x="1372" y="286"/>
                <a:ext cx="836" cy="503"/>
                <a:chOff x="628" y="1876"/>
                <a:chExt cx="836" cy="503"/>
              </a:xfrm>
            </p:grpSpPr>
            <p:sp>
              <p:nvSpPr>
                <p:cNvPr id="29974"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5"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29976"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7"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29978"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9"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29980"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1"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29982"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3"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29984"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5"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29986"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7"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29988"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9"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29826"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9827" name="Group 32"/>
              <p:cNvGrpSpPr>
                <a:grpSpLocks/>
              </p:cNvGrpSpPr>
              <p:nvPr/>
            </p:nvGrpSpPr>
            <p:grpSpPr bwMode="auto">
              <a:xfrm>
                <a:off x="1927" y="332"/>
                <a:ext cx="171" cy="169"/>
                <a:chOff x="1179" y="1966"/>
                <a:chExt cx="171" cy="169"/>
              </a:xfrm>
            </p:grpSpPr>
            <p:sp>
              <p:nvSpPr>
                <p:cNvPr id="29954"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55"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9956"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7"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8"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59"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9960"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1"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9962"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3"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9964"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65"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66"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7"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9968"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9"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9970"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1"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9972"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73"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28" name="Group 53"/>
              <p:cNvGrpSpPr>
                <a:grpSpLocks/>
              </p:cNvGrpSpPr>
              <p:nvPr/>
            </p:nvGrpSpPr>
            <p:grpSpPr bwMode="auto">
              <a:xfrm>
                <a:off x="1971" y="370"/>
                <a:ext cx="94" cy="56"/>
                <a:chOff x="1223" y="2004"/>
                <a:chExt cx="94" cy="56"/>
              </a:xfrm>
            </p:grpSpPr>
            <p:grpSp>
              <p:nvGrpSpPr>
                <p:cNvPr id="29927" name="Group 54"/>
                <p:cNvGrpSpPr>
                  <a:grpSpLocks/>
                </p:cNvGrpSpPr>
                <p:nvPr/>
              </p:nvGrpSpPr>
              <p:grpSpPr bwMode="auto">
                <a:xfrm>
                  <a:off x="1223" y="2004"/>
                  <a:ext cx="93" cy="56"/>
                  <a:chOff x="1223" y="2004"/>
                  <a:chExt cx="93" cy="56"/>
                </a:xfrm>
              </p:grpSpPr>
              <p:sp>
                <p:nvSpPr>
                  <p:cNvPr id="29945"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6"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7"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8"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9"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0"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1"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2"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3"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928" name="Group 64"/>
                <p:cNvGrpSpPr>
                  <a:grpSpLocks/>
                </p:cNvGrpSpPr>
                <p:nvPr/>
              </p:nvGrpSpPr>
              <p:grpSpPr bwMode="auto">
                <a:xfrm>
                  <a:off x="1223" y="2004"/>
                  <a:ext cx="94" cy="56"/>
                  <a:chOff x="1223" y="2004"/>
                  <a:chExt cx="94" cy="56"/>
                </a:xfrm>
              </p:grpSpPr>
              <p:sp>
                <p:nvSpPr>
                  <p:cNvPr id="29929"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0"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29931"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2"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29933"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4"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9935"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6"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29937"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8"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29939"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40"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29941"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42"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29943"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44"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9829" name="Group 81"/>
              <p:cNvGrpSpPr>
                <a:grpSpLocks/>
              </p:cNvGrpSpPr>
              <p:nvPr/>
            </p:nvGrpSpPr>
            <p:grpSpPr bwMode="auto">
              <a:xfrm>
                <a:off x="1709" y="533"/>
                <a:ext cx="169" cy="168"/>
                <a:chOff x="961" y="2167"/>
                <a:chExt cx="169" cy="168"/>
              </a:xfrm>
            </p:grpSpPr>
            <p:sp>
              <p:nvSpPr>
                <p:cNvPr id="29907"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08"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9909"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0"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1"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12"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9913"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14"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9915"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16"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9917"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8"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9"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20"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9921"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22"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29923"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24"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29925"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26"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30" name="Group 102"/>
              <p:cNvGrpSpPr>
                <a:grpSpLocks/>
              </p:cNvGrpSpPr>
              <p:nvPr/>
            </p:nvGrpSpPr>
            <p:grpSpPr bwMode="auto">
              <a:xfrm>
                <a:off x="1753" y="571"/>
                <a:ext cx="93" cy="56"/>
                <a:chOff x="1005" y="2205"/>
                <a:chExt cx="93" cy="56"/>
              </a:xfrm>
            </p:grpSpPr>
            <p:grpSp>
              <p:nvGrpSpPr>
                <p:cNvPr id="29880" name="Group 103"/>
                <p:cNvGrpSpPr>
                  <a:grpSpLocks/>
                </p:cNvGrpSpPr>
                <p:nvPr/>
              </p:nvGrpSpPr>
              <p:grpSpPr bwMode="auto">
                <a:xfrm>
                  <a:off x="1005" y="2205"/>
                  <a:ext cx="93" cy="56"/>
                  <a:chOff x="1005" y="2205"/>
                  <a:chExt cx="93" cy="56"/>
                </a:xfrm>
              </p:grpSpPr>
              <p:sp>
                <p:nvSpPr>
                  <p:cNvPr id="29898"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99"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0"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1"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2"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3"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4"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5"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6"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81" name="Group 113"/>
                <p:cNvGrpSpPr>
                  <a:grpSpLocks/>
                </p:cNvGrpSpPr>
                <p:nvPr/>
              </p:nvGrpSpPr>
              <p:grpSpPr bwMode="auto">
                <a:xfrm>
                  <a:off x="1005" y="2205"/>
                  <a:ext cx="93" cy="56"/>
                  <a:chOff x="1005" y="2205"/>
                  <a:chExt cx="93" cy="56"/>
                </a:xfrm>
              </p:grpSpPr>
              <p:sp>
                <p:nvSpPr>
                  <p:cNvPr id="29882"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3"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29884"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5"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29886"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7"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29888"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9"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29890"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1"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29892"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3"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29894"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5"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29896"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7"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9831" name="Group 130"/>
              <p:cNvGrpSpPr>
                <a:grpSpLocks/>
              </p:cNvGrpSpPr>
              <p:nvPr/>
            </p:nvGrpSpPr>
            <p:grpSpPr bwMode="auto">
              <a:xfrm>
                <a:off x="1523" y="332"/>
                <a:ext cx="170" cy="169"/>
                <a:chOff x="775" y="1966"/>
                <a:chExt cx="170" cy="169"/>
              </a:xfrm>
            </p:grpSpPr>
            <p:sp>
              <p:nvSpPr>
                <p:cNvPr id="29860"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1"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9862"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63"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64"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5"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9866"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7"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9868"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9"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9870"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71"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72"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73"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9874"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75"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9876"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77"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9878"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79"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32" name="Group 151"/>
              <p:cNvGrpSpPr>
                <a:grpSpLocks/>
              </p:cNvGrpSpPr>
              <p:nvPr/>
            </p:nvGrpSpPr>
            <p:grpSpPr bwMode="auto">
              <a:xfrm>
                <a:off x="1568" y="370"/>
                <a:ext cx="92" cy="56"/>
                <a:chOff x="820" y="2004"/>
                <a:chExt cx="92" cy="56"/>
              </a:xfrm>
            </p:grpSpPr>
            <p:grpSp>
              <p:nvGrpSpPr>
                <p:cNvPr id="29833" name="Group 152"/>
                <p:cNvGrpSpPr>
                  <a:grpSpLocks/>
                </p:cNvGrpSpPr>
                <p:nvPr/>
              </p:nvGrpSpPr>
              <p:grpSpPr bwMode="auto">
                <a:xfrm>
                  <a:off x="820" y="2004"/>
                  <a:ext cx="92" cy="56"/>
                  <a:chOff x="820" y="2004"/>
                  <a:chExt cx="92" cy="56"/>
                </a:xfrm>
              </p:grpSpPr>
              <p:sp>
                <p:nvSpPr>
                  <p:cNvPr id="29851"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2"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3"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4"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5"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6"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7"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8"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9"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34" name="Group 162"/>
                <p:cNvGrpSpPr>
                  <a:grpSpLocks/>
                </p:cNvGrpSpPr>
                <p:nvPr/>
              </p:nvGrpSpPr>
              <p:grpSpPr bwMode="auto">
                <a:xfrm>
                  <a:off x="820" y="2004"/>
                  <a:ext cx="92" cy="56"/>
                  <a:chOff x="820" y="2004"/>
                  <a:chExt cx="92" cy="56"/>
                </a:xfrm>
              </p:grpSpPr>
              <p:sp>
                <p:nvSpPr>
                  <p:cNvPr id="29835"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36"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29837"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38"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29839"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0"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9841"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2"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29843"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4"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29845"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6"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29847"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8"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29849"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50"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29703" name="Group 356"/>
            <p:cNvGrpSpPr>
              <a:grpSpLocks/>
            </p:cNvGrpSpPr>
            <p:nvPr/>
          </p:nvGrpSpPr>
          <p:grpSpPr bwMode="auto">
            <a:xfrm>
              <a:off x="1073" y="1143"/>
              <a:ext cx="1136" cy="1024"/>
              <a:chOff x="1358" y="1894"/>
              <a:chExt cx="2981" cy="1793"/>
            </a:xfrm>
          </p:grpSpPr>
          <p:sp>
            <p:nvSpPr>
              <p:cNvPr id="29815"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6"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7"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8"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9"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0"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1"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2"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3"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704" name="Group 366"/>
            <p:cNvGrpSpPr>
              <a:grpSpLocks/>
            </p:cNvGrpSpPr>
            <p:nvPr/>
          </p:nvGrpSpPr>
          <p:grpSpPr bwMode="auto">
            <a:xfrm>
              <a:off x="2163" y="1202"/>
              <a:ext cx="1521" cy="1059"/>
              <a:chOff x="1358" y="1894"/>
              <a:chExt cx="2981" cy="1793"/>
            </a:xfrm>
          </p:grpSpPr>
          <p:sp>
            <p:nvSpPr>
              <p:cNvPr id="29806"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07"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08"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09"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0"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1"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2"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3"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4"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705" name="Group 376"/>
            <p:cNvGrpSpPr>
              <a:grpSpLocks/>
            </p:cNvGrpSpPr>
            <p:nvPr/>
          </p:nvGrpSpPr>
          <p:grpSpPr bwMode="auto">
            <a:xfrm>
              <a:off x="2184" y="1221"/>
              <a:ext cx="1508" cy="1077"/>
              <a:chOff x="1358" y="1886"/>
              <a:chExt cx="2989" cy="1810"/>
            </a:xfrm>
          </p:grpSpPr>
          <p:sp>
            <p:nvSpPr>
              <p:cNvPr id="29790"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1"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9792"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3"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9794"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5"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9796"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7"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9798"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9"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9800"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01"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9802"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03"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9804"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05"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29706" name="Group 393"/>
            <p:cNvGrpSpPr>
              <a:grpSpLocks/>
            </p:cNvGrpSpPr>
            <p:nvPr/>
          </p:nvGrpSpPr>
          <p:grpSpPr bwMode="auto">
            <a:xfrm>
              <a:off x="1073" y="1143"/>
              <a:ext cx="1136" cy="1042"/>
              <a:chOff x="1358" y="1886"/>
              <a:chExt cx="2989" cy="1810"/>
            </a:xfrm>
          </p:grpSpPr>
          <p:sp>
            <p:nvSpPr>
              <p:cNvPr id="29774"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75"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9776"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77"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9778"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79"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9780"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1"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9782"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3"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9784"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5"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9786"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7"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9788"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9"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12" name="Line 410"/>
            <p:cNvSpPr>
              <a:spLocks noChangeShapeType="1"/>
            </p:cNvSpPr>
            <p:nvPr/>
          </p:nvSpPr>
          <p:spPr bwMode="auto">
            <a:xfrm>
              <a:off x="1270" y="1316"/>
              <a:ext cx="177" cy="3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3" name="Line 411"/>
            <p:cNvSpPr>
              <a:spLocks noChangeShapeType="1"/>
            </p:cNvSpPr>
            <p:nvPr/>
          </p:nvSpPr>
          <p:spPr bwMode="auto">
            <a:xfrm flipH="1">
              <a:off x="1476" y="1490"/>
              <a:ext cx="384" cy="139"/>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4" name="Line 412"/>
            <p:cNvSpPr>
              <a:spLocks noChangeShapeType="1"/>
            </p:cNvSpPr>
            <p:nvPr/>
          </p:nvSpPr>
          <p:spPr bwMode="auto">
            <a:xfrm flipH="1" flipV="1">
              <a:off x="1447" y="1664"/>
              <a:ext cx="265" cy="27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5" name="Line 413"/>
            <p:cNvSpPr>
              <a:spLocks noChangeShapeType="1"/>
            </p:cNvSpPr>
            <p:nvPr/>
          </p:nvSpPr>
          <p:spPr bwMode="auto">
            <a:xfrm flipH="1" flipV="1">
              <a:off x="1889" y="1490"/>
              <a:ext cx="322" cy="9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6" name="Line 414"/>
            <p:cNvSpPr>
              <a:spLocks noChangeShapeType="1"/>
            </p:cNvSpPr>
            <p:nvPr/>
          </p:nvSpPr>
          <p:spPr bwMode="auto">
            <a:xfrm flipH="1">
              <a:off x="1712" y="1635"/>
              <a:ext cx="499" cy="27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7" name="Line 415"/>
            <p:cNvSpPr>
              <a:spLocks noChangeShapeType="1"/>
            </p:cNvSpPr>
            <p:nvPr/>
          </p:nvSpPr>
          <p:spPr bwMode="auto">
            <a:xfrm flipH="1">
              <a:off x="2320" y="1445"/>
              <a:ext cx="649" cy="71"/>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8" name="Line 416"/>
            <p:cNvSpPr>
              <a:spLocks noChangeShapeType="1"/>
            </p:cNvSpPr>
            <p:nvPr/>
          </p:nvSpPr>
          <p:spPr bwMode="auto">
            <a:xfrm flipH="1" flipV="1">
              <a:off x="2349" y="1516"/>
              <a:ext cx="236" cy="41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9" name="Line 417"/>
            <p:cNvSpPr>
              <a:spLocks noChangeShapeType="1"/>
            </p:cNvSpPr>
            <p:nvPr/>
          </p:nvSpPr>
          <p:spPr bwMode="auto">
            <a:xfrm flipH="1" flipV="1">
              <a:off x="2349" y="1480"/>
              <a:ext cx="355" cy="20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0" name="Line 418"/>
            <p:cNvSpPr>
              <a:spLocks noChangeShapeType="1"/>
            </p:cNvSpPr>
            <p:nvPr/>
          </p:nvSpPr>
          <p:spPr bwMode="auto">
            <a:xfrm flipH="1" flipV="1">
              <a:off x="2704" y="1688"/>
              <a:ext cx="708" cy="3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1" name="Line 419"/>
            <p:cNvSpPr>
              <a:spLocks noChangeShapeType="1"/>
            </p:cNvSpPr>
            <p:nvPr/>
          </p:nvSpPr>
          <p:spPr bwMode="auto">
            <a:xfrm flipH="1" flipV="1">
              <a:off x="2998" y="1445"/>
              <a:ext cx="325" cy="10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2" name="Line 420"/>
            <p:cNvSpPr>
              <a:spLocks noChangeShapeType="1"/>
            </p:cNvSpPr>
            <p:nvPr/>
          </p:nvSpPr>
          <p:spPr bwMode="auto">
            <a:xfrm flipH="1">
              <a:off x="2585" y="1967"/>
              <a:ext cx="649"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3" name="Line 421"/>
            <p:cNvSpPr>
              <a:spLocks noChangeShapeType="1"/>
            </p:cNvSpPr>
            <p:nvPr/>
          </p:nvSpPr>
          <p:spPr bwMode="auto">
            <a:xfrm flipV="1">
              <a:off x="3264" y="1723"/>
              <a:ext cx="177" cy="24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4" name="Line 422"/>
            <p:cNvSpPr>
              <a:spLocks noChangeShapeType="1"/>
            </p:cNvSpPr>
            <p:nvPr/>
          </p:nvSpPr>
          <p:spPr bwMode="auto">
            <a:xfrm flipH="1" flipV="1">
              <a:off x="3352" y="1550"/>
              <a:ext cx="89" cy="17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5" name="Line 423"/>
            <p:cNvSpPr>
              <a:spLocks noChangeShapeType="1"/>
            </p:cNvSpPr>
            <p:nvPr/>
          </p:nvSpPr>
          <p:spPr bwMode="auto">
            <a:xfrm flipH="1">
              <a:off x="3317" y="1875"/>
              <a:ext cx="288" cy="14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21" name="Picture 424"/>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128" y="1246"/>
              <a:ext cx="230"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 name="Line 425"/>
            <p:cNvSpPr>
              <a:spLocks noChangeShapeType="1"/>
            </p:cNvSpPr>
            <p:nvPr/>
          </p:nvSpPr>
          <p:spPr bwMode="auto">
            <a:xfrm flipV="1">
              <a:off x="1063" y="1664"/>
              <a:ext cx="384" cy="10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23" name="Picture 426"/>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330" y="1580"/>
              <a:ext cx="23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4" name="Picture 427"/>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748" y="1429"/>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5" name="Picture 428"/>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94" y="1880"/>
              <a:ext cx="23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6" name="Picture 429"/>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482" y="1901"/>
              <a:ext cx="24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7" name="Picture 430"/>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556" y="1619"/>
              <a:ext cx="24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8" name="Picture 431"/>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810" y="1384"/>
              <a:ext cx="24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9" name="Picture 432"/>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93" y="1477"/>
              <a:ext cx="248"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30" name="Picture 433"/>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095" y="1929"/>
              <a:ext cx="24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31" name="Picture 434"/>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74" y="1674"/>
              <a:ext cx="24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32" name="Picture 438"/>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163" y="1491"/>
              <a:ext cx="230"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29733" name="Group 439"/>
            <p:cNvGrpSpPr>
              <a:grpSpLocks/>
            </p:cNvGrpSpPr>
            <p:nvPr/>
          </p:nvGrpSpPr>
          <p:grpSpPr bwMode="auto">
            <a:xfrm>
              <a:off x="3701" y="1154"/>
              <a:ext cx="1136" cy="1025"/>
              <a:chOff x="1358" y="1894"/>
              <a:chExt cx="2981" cy="1793"/>
            </a:xfrm>
          </p:grpSpPr>
          <p:sp>
            <p:nvSpPr>
              <p:cNvPr id="29765"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6"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7"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8"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9"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0"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1"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2"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3"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734" name="Group 449"/>
            <p:cNvGrpSpPr>
              <a:grpSpLocks/>
            </p:cNvGrpSpPr>
            <p:nvPr/>
          </p:nvGrpSpPr>
          <p:grpSpPr bwMode="auto">
            <a:xfrm>
              <a:off x="3701" y="1154"/>
              <a:ext cx="1136" cy="1043"/>
              <a:chOff x="1358" y="1886"/>
              <a:chExt cx="2989" cy="1810"/>
            </a:xfrm>
          </p:grpSpPr>
          <p:sp>
            <p:nvSpPr>
              <p:cNvPr id="29749"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0"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9751"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2"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9753"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4"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9755"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6"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9757"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8"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9759"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60"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9761"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62"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9763"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64"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42" name="Line 466"/>
            <p:cNvSpPr>
              <a:spLocks noChangeShapeType="1"/>
            </p:cNvSpPr>
            <p:nvPr/>
          </p:nvSpPr>
          <p:spPr bwMode="auto">
            <a:xfrm flipH="1">
              <a:off x="4104" y="1502"/>
              <a:ext cx="383" cy="14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3" name="Line 467"/>
            <p:cNvSpPr>
              <a:spLocks noChangeShapeType="1"/>
            </p:cNvSpPr>
            <p:nvPr/>
          </p:nvSpPr>
          <p:spPr bwMode="auto">
            <a:xfrm flipH="1" flipV="1">
              <a:off x="4075" y="1676"/>
              <a:ext cx="265" cy="27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4" name="Line 468"/>
            <p:cNvSpPr>
              <a:spLocks noChangeShapeType="1"/>
            </p:cNvSpPr>
            <p:nvPr/>
          </p:nvSpPr>
          <p:spPr bwMode="auto">
            <a:xfrm flipH="1" flipV="1">
              <a:off x="4517" y="1502"/>
              <a:ext cx="265" cy="4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5" name="Line 469"/>
            <p:cNvSpPr>
              <a:spLocks noChangeShapeType="1"/>
            </p:cNvSpPr>
            <p:nvPr/>
          </p:nvSpPr>
          <p:spPr bwMode="auto">
            <a:xfrm flipH="1" flipV="1">
              <a:off x="4340" y="1920"/>
              <a:ext cx="442" cy="69"/>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6" name="Line 470"/>
            <p:cNvSpPr>
              <a:spLocks noChangeShapeType="1"/>
            </p:cNvSpPr>
            <p:nvPr/>
          </p:nvSpPr>
          <p:spPr bwMode="auto">
            <a:xfrm flipV="1">
              <a:off x="3690" y="1676"/>
              <a:ext cx="385" cy="10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40" name="Picture 471"/>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958" y="1592"/>
              <a:ext cx="23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41" name="Picture 472"/>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222" y="1892"/>
              <a:ext cx="23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42" name="Picture 47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557" y="1731"/>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43" name="Picture 475"/>
            <p:cNvSpPr>
              <a:spLocks noChangeArrowheads="1"/>
            </p:cNvSpPr>
            <p:nvPr/>
          </p:nvSpPr>
          <p:spPr bwMode="auto">
            <a:xfrm>
              <a:off x="4647" y="1892"/>
              <a:ext cx="23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52" name="Line 476"/>
            <p:cNvSpPr>
              <a:spLocks noChangeShapeType="1"/>
            </p:cNvSpPr>
            <p:nvPr/>
          </p:nvSpPr>
          <p:spPr bwMode="auto">
            <a:xfrm flipH="1">
              <a:off x="4464" y="1301"/>
              <a:ext cx="289" cy="19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45" name="Picture 477"/>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620" y="1246"/>
              <a:ext cx="23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46" name="Picture 478"/>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375" y="1441"/>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47" name="Picture 437"/>
            <p:cNvSpPr>
              <a:spLocks noChangeArrowheads="1"/>
            </p:cNvSpPr>
            <p:nvPr/>
          </p:nvSpPr>
          <p:spPr bwMode="auto">
            <a:xfrm>
              <a:off x="964" y="1732"/>
              <a:ext cx="23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aphicFrame>
          <p:nvGraphicFramePr>
            <p:cNvPr id="29748" name="Object 498"/>
            <p:cNvGraphicFramePr>
              <a:graphicFrameLocks noChangeAspect="1"/>
            </p:cNvGraphicFramePr>
            <p:nvPr/>
          </p:nvGraphicFramePr>
          <p:xfrm>
            <a:off x="0" y="1876"/>
            <a:ext cx="1401" cy="987"/>
          </p:xfrm>
          <a:graphic>
            <a:graphicData uri="http://schemas.openxmlformats.org/presentationml/2006/ole">
              <mc:AlternateContent xmlns:mc="http://schemas.openxmlformats.org/markup-compatibility/2006">
                <mc:Choice xmlns:v="urn:schemas-microsoft-com:vml" Requires="v">
                  <p:oleObj spid="_x0000_s30154" name="Photo Editor Photo" r:id="rId11" imgW="5668166" imgH="3990476" progId="MSPhotoEd.3">
                    <p:embed/>
                  </p:oleObj>
                </mc:Choice>
                <mc:Fallback>
                  <p:oleObj name="Photo Editor Photo" r:id="rId11" imgW="5668166" imgH="3990476" progId="MSPhotoEd.3">
                    <p:embed/>
                    <p:pic>
                      <p:nvPicPr>
                        <p:cNvPr id="0" name="Object 49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1876"/>
                          <a:ext cx="1401" cy="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68A6BCEC-6E5F-FD4D-91BE-39F38FC334F9}" type="slidenum">
              <a:rPr lang="en-US" altLang="x-none" sz="1200">
                <a:latin typeface="Tahoma" charset="0"/>
              </a:rPr>
              <a:pPr/>
              <a:t>48</a:t>
            </a:fld>
            <a:endParaRPr lang="en-US" altLang="x-none" sz="1200">
              <a:latin typeface="Tahoma" charset="0"/>
            </a:endParaRPr>
          </a:p>
        </p:txBody>
      </p:sp>
      <p:sp>
        <p:nvSpPr>
          <p:cNvPr id="31746" name="Rectangle 2"/>
          <p:cNvSpPr>
            <a:spLocks noGrp="1" noChangeArrowheads="1"/>
          </p:cNvSpPr>
          <p:nvPr>
            <p:ph type="title"/>
          </p:nvPr>
        </p:nvSpPr>
        <p:spPr/>
        <p:txBody>
          <a:bodyPr/>
          <a:lstStyle/>
          <a:p>
            <a:r>
              <a:rPr lang="en-US" altLang="x-none">
                <a:ea typeface="ＭＳ Ｐゴシック" charset="-128"/>
              </a:rPr>
              <a:t>Outline</a:t>
            </a:r>
          </a:p>
        </p:txBody>
      </p:sp>
      <p:sp>
        <p:nvSpPr>
          <p:cNvPr id="31747" name="Rectangle 3"/>
          <p:cNvSpPr>
            <a:spLocks noGrp="1" noChangeArrowheads="1"/>
          </p:cNvSpPr>
          <p:nvPr>
            <p:ph type="body" idx="1"/>
          </p:nvPr>
        </p:nvSpPr>
        <p:spPr/>
        <p:txBody>
          <a:bodyPr/>
          <a:lstStyle/>
          <a:p>
            <a:pPr>
              <a:buFont typeface="Wingdings" charset="2"/>
              <a:buChar char="q"/>
            </a:pPr>
            <a:r>
              <a:rPr lang="en-US" altLang="x-none" dirty="0">
                <a:ea typeface="ＭＳ Ｐゴシック" charset="-128"/>
              </a:rPr>
              <a:t>Admin</a:t>
            </a:r>
            <a:r>
              <a:rPr lang="en-US" altLang="zh-CN" dirty="0">
                <a:ea typeface="ＭＳ Ｐゴシック" charset="-128"/>
              </a:rPr>
              <a:t>.</a:t>
            </a:r>
            <a:r>
              <a:rPr lang="en-US" altLang="x-none" dirty="0">
                <a:ea typeface="ＭＳ Ｐゴシック" charset="-128"/>
              </a:rPr>
              <a:t> and recaps</a:t>
            </a:r>
          </a:p>
          <a:p>
            <a:pPr>
              <a:buFont typeface="Wingdings" charset="2"/>
              <a:buChar char="q"/>
            </a:pPr>
            <a:r>
              <a:rPr lang="en-US" altLang="x-none" dirty="0">
                <a:ea typeface="ＭＳ Ｐゴシック" charset="-128"/>
              </a:rPr>
              <a:t>A brief introduction to the Internet: past and present</a:t>
            </a:r>
          </a:p>
          <a:p>
            <a:pPr>
              <a:buFont typeface="Wingdings" charset="2"/>
              <a:buChar char="q"/>
            </a:pPr>
            <a:r>
              <a:rPr lang="en-US" altLang="x-none" dirty="0">
                <a:ea typeface="ＭＳ Ｐゴシック" charset="-128"/>
              </a:rPr>
              <a:t>Challenges of Internet networks and apps</a:t>
            </a:r>
          </a:p>
          <a:p>
            <a:pPr>
              <a:buClr>
                <a:srgbClr val="C00000"/>
              </a:buClr>
              <a:buFont typeface="Wingdings" charset="2"/>
              <a:buChar char="Ø"/>
            </a:pPr>
            <a:r>
              <a:rPr lang="en-US" altLang="x-none" i="1" dirty="0">
                <a:solidFill>
                  <a:srgbClr val="C00000"/>
                </a:solidFill>
                <a:ea typeface="ＭＳ Ｐゴシック" charset="-128"/>
              </a:rPr>
              <a:t>A taxonomy of communication networks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B4CCFBB2-4807-454E-A011-F6A983B40080}" type="slidenum">
              <a:rPr lang="en-US" altLang="x-none" sz="1200">
                <a:latin typeface="Tahoma" charset="0"/>
              </a:rPr>
              <a:pPr/>
              <a:t>49</a:t>
            </a:fld>
            <a:endParaRPr lang="en-US" altLang="x-none" sz="1200">
              <a:latin typeface="Tahoma" charset="0"/>
            </a:endParaRPr>
          </a:p>
        </p:txBody>
      </p:sp>
      <p:sp>
        <p:nvSpPr>
          <p:cNvPr id="33794" name="Rectangle 3"/>
          <p:cNvSpPr>
            <a:spLocks noGrp="1" noChangeArrowheads="1"/>
          </p:cNvSpPr>
          <p:nvPr>
            <p:ph type="title"/>
          </p:nvPr>
        </p:nvSpPr>
        <p:spPr>
          <a:xfrm>
            <a:off x="533400" y="82550"/>
            <a:ext cx="7783513" cy="1146175"/>
          </a:xfrm>
        </p:spPr>
        <p:txBody>
          <a:bodyPr anchor="t"/>
          <a:lstStyle/>
          <a:p>
            <a:r>
              <a:rPr lang="en-US" altLang="x-none" sz="3600" dirty="0">
                <a:ea typeface="ＭＳ Ｐゴシック" charset="-128"/>
              </a:rPr>
              <a:t>Taxonomy of </a:t>
            </a:r>
            <a:br>
              <a:rPr lang="en-US" altLang="x-none" sz="3600" dirty="0">
                <a:ea typeface="ＭＳ Ｐゴシック" charset="-128"/>
              </a:rPr>
            </a:br>
            <a:r>
              <a:rPr lang="en-US" altLang="x-none" sz="3600" dirty="0">
                <a:ea typeface="ＭＳ Ｐゴシック" charset="-128"/>
              </a:rPr>
              <a:t>Communication Networks </a:t>
            </a:r>
            <a:endParaRPr lang="en-US" altLang="zh-TW" sz="3600" i="1" dirty="0">
              <a:solidFill>
                <a:srgbClr val="FE00FE"/>
              </a:solidFill>
              <a:ea typeface="新細明體" charset="-120"/>
            </a:endParaRPr>
          </a:p>
        </p:txBody>
      </p:sp>
      <p:sp>
        <p:nvSpPr>
          <p:cNvPr id="46083" name="Rectangle 2"/>
          <p:cNvSpPr>
            <a:spLocks noGrp="1" noChangeArrowheads="1"/>
          </p:cNvSpPr>
          <p:nvPr>
            <p:ph type="body" idx="1"/>
          </p:nvPr>
        </p:nvSpPr>
        <p:spPr>
          <a:xfrm>
            <a:off x="615950" y="3432175"/>
            <a:ext cx="7783513" cy="3051175"/>
          </a:xfrm>
        </p:spPr>
        <p:txBody>
          <a:bodyPr/>
          <a:lstStyle/>
          <a:p>
            <a:pPr>
              <a:buFont typeface="Wingdings" pitchFamily="2" charset="2"/>
              <a:buChar char="q"/>
            </a:pPr>
            <a:r>
              <a:rPr lang="en-US" altLang="zh-TW" sz="2400" dirty="0">
                <a:solidFill>
                  <a:srgbClr val="FF0000"/>
                </a:solidFill>
                <a:ea typeface="新細明體" charset="-120"/>
              </a:rPr>
              <a:t>Broadcast networks</a:t>
            </a:r>
          </a:p>
          <a:p>
            <a:pPr lvl="1">
              <a:buFont typeface="Courier New" panose="02070309020205020404" pitchFamily="49" charset="0"/>
              <a:buChar char="o"/>
            </a:pPr>
            <a:r>
              <a:rPr lang="en-US" altLang="zh-TW" sz="2000" dirty="0">
                <a:ea typeface="新細明體" charset="-120"/>
              </a:rPr>
              <a:t>nodes share a common channel; information transmitted by a node is received by </a:t>
            </a:r>
            <a:r>
              <a:rPr lang="en-US" altLang="zh-TW" sz="2000" dirty="0">
                <a:solidFill>
                  <a:schemeClr val="accent2"/>
                </a:solidFill>
                <a:ea typeface="新細明體" charset="-120"/>
              </a:rPr>
              <a:t>all</a:t>
            </a:r>
            <a:r>
              <a:rPr lang="en-US" altLang="zh-TW" sz="2000" dirty="0">
                <a:ea typeface="新細明體" charset="-120"/>
              </a:rPr>
              <a:t> other nodes in the network</a:t>
            </a:r>
          </a:p>
          <a:p>
            <a:pPr lvl="1">
              <a:buFont typeface="Courier New" panose="02070309020205020404" pitchFamily="49" charset="0"/>
              <a:buChar char="o"/>
            </a:pPr>
            <a:r>
              <a:rPr lang="en-US" altLang="zh-TW" sz="2000" dirty="0">
                <a:ea typeface="新細明體" charset="-120"/>
              </a:rPr>
              <a:t>examples: TV, radio</a:t>
            </a:r>
            <a:endParaRPr lang="en-US" altLang="zh-CN" sz="2000" dirty="0">
              <a:ea typeface="新細明體" charset="-120"/>
            </a:endParaRPr>
          </a:p>
          <a:p>
            <a:pPr lvl="1"/>
            <a:endParaRPr lang="en-US" altLang="zh-TW" sz="2000" dirty="0">
              <a:ea typeface="新細明體" charset="-120"/>
            </a:endParaRPr>
          </a:p>
          <a:p>
            <a:pPr>
              <a:buFont typeface="Wingdings" pitchFamily="2" charset="2"/>
              <a:buChar char="q"/>
            </a:pPr>
            <a:r>
              <a:rPr lang="en-US" altLang="zh-TW" sz="2400" dirty="0">
                <a:solidFill>
                  <a:srgbClr val="FF0000"/>
                </a:solidFill>
                <a:ea typeface="新細明體" charset="-120"/>
              </a:rPr>
              <a:t>Switched networks</a:t>
            </a:r>
          </a:p>
          <a:p>
            <a:pPr lvl="1">
              <a:buFont typeface="Courier New" panose="02070309020205020404" pitchFamily="49" charset="0"/>
              <a:buChar char="o"/>
            </a:pPr>
            <a:r>
              <a:rPr lang="en-US" altLang="zh-TW" sz="2000" dirty="0">
                <a:ea typeface="新細明體" charset="-120"/>
              </a:rPr>
              <a:t>information is transmitted to a </a:t>
            </a:r>
            <a:r>
              <a:rPr lang="en-US" altLang="zh-TW" sz="2000" dirty="0">
                <a:solidFill>
                  <a:schemeClr val="accent2"/>
                </a:solidFill>
                <a:ea typeface="新細明體" charset="-120"/>
              </a:rPr>
              <a:t>small sub-set</a:t>
            </a:r>
            <a:r>
              <a:rPr lang="en-US" altLang="zh-TW" sz="2000" dirty="0">
                <a:ea typeface="新細明體" charset="-120"/>
              </a:rPr>
              <a:t> (usually only one) of the nodes</a:t>
            </a:r>
          </a:p>
        </p:txBody>
      </p:sp>
      <p:sp>
        <p:nvSpPr>
          <p:cNvPr id="33796" name="Text Box 19"/>
          <p:cNvSpPr txBox="1">
            <a:spLocks noChangeArrowheads="1"/>
          </p:cNvSpPr>
          <p:nvPr/>
        </p:nvSpPr>
        <p:spPr bwMode="auto">
          <a:xfrm>
            <a:off x="3211513" y="15303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communication networks</a:t>
            </a:r>
            <a:endParaRPr lang="en-US" altLang="x-none" sz="2800" i="1"/>
          </a:p>
        </p:txBody>
      </p:sp>
      <p:sp>
        <p:nvSpPr>
          <p:cNvPr id="65541" name="Text Box 21"/>
          <p:cNvSpPr txBox="1">
            <a:spLocks noChangeArrowheads="1"/>
          </p:cNvSpPr>
          <p:nvPr/>
        </p:nvSpPr>
        <p:spPr bwMode="auto">
          <a:xfrm>
            <a:off x="5794375" y="25971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broadcast</a:t>
            </a:r>
            <a:br>
              <a:rPr lang="en-US" altLang="x-none" sz="1800"/>
            </a:br>
            <a:r>
              <a:rPr lang="en-US" altLang="x-none" sz="1800"/>
              <a:t>networks</a:t>
            </a:r>
            <a:endParaRPr lang="en-US" altLang="x-none" sz="2800" i="1">
              <a:solidFill>
                <a:srgbClr val="000000"/>
              </a:solidFill>
            </a:endParaRPr>
          </a:p>
        </p:txBody>
      </p:sp>
      <p:grpSp>
        <p:nvGrpSpPr>
          <p:cNvPr id="2" name="Group 1"/>
          <p:cNvGrpSpPr>
            <a:grpSpLocks/>
          </p:cNvGrpSpPr>
          <p:nvPr/>
        </p:nvGrpSpPr>
        <p:grpSpPr bwMode="auto">
          <a:xfrm>
            <a:off x="768350" y="1987550"/>
            <a:ext cx="2819400" cy="1181100"/>
            <a:chOff x="768350" y="1987550"/>
            <a:chExt cx="2819400" cy="1181100"/>
          </a:xfrm>
        </p:grpSpPr>
        <p:sp>
          <p:nvSpPr>
            <p:cNvPr id="33800" name="Text Box 20"/>
            <p:cNvSpPr txBox="1">
              <a:spLocks noChangeArrowheads="1"/>
            </p:cNvSpPr>
            <p:nvPr/>
          </p:nvSpPr>
          <p:spPr bwMode="auto">
            <a:xfrm>
              <a:off x="768350" y="2527300"/>
              <a:ext cx="2058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switched</a:t>
              </a:r>
              <a:br>
                <a:rPr lang="en-US" altLang="x-none" sz="1800"/>
              </a:br>
              <a:r>
                <a:rPr lang="en-US" altLang="x-none" sz="1800"/>
                <a:t>networks</a:t>
              </a:r>
              <a:endParaRPr lang="en-US" altLang="x-none" sz="2800" i="1">
                <a:solidFill>
                  <a:srgbClr val="000000"/>
                </a:solidFill>
              </a:endParaRPr>
            </a:p>
          </p:txBody>
        </p:sp>
        <p:sp>
          <p:nvSpPr>
            <p:cNvPr id="33801" name="Line 22"/>
            <p:cNvSpPr>
              <a:spLocks noChangeShapeType="1"/>
            </p:cNvSpPr>
            <p:nvPr/>
          </p:nvSpPr>
          <p:spPr bwMode="auto">
            <a:xfrm flipH="1">
              <a:off x="1533525" y="1987550"/>
              <a:ext cx="2054225"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grpSp>
      <p:sp>
        <p:nvSpPr>
          <p:cNvPr id="65543" name="Line 23"/>
          <p:cNvSpPr>
            <a:spLocks noChangeShapeType="1"/>
          </p:cNvSpPr>
          <p:nvPr/>
        </p:nvSpPr>
        <p:spPr bwMode="auto">
          <a:xfrm>
            <a:off x="4967288" y="1985963"/>
            <a:ext cx="1830387" cy="6111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5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08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08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08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0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p:bldP spid="655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1F633F9-D528-6D49-8726-D0D6CB54AAB4}" type="slidenum">
              <a:rPr lang="en-US" altLang="x-none" sz="1200">
                <a:latin typeface="Tahoma" charset="0"/>
              </a:rPr>
              <a:pPr/>
              <a:t>5</a:t>
            </a:fld>
            <a:endParaRPr lang="en-US" altLang="x-none" sz="1200">
              <a:latin typeface="Tahoma" charset="0"/>
            </a:endParaRPr>
          </a:p>
        </p:txBody>
      </p:sp>
      <p:sp>
        <p:nvSpPr>
          <p:cNvPr id="78850"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a:t>
            </a:r>
            <a:r>
              <a:rPr lang="en-US" altLang="zh-CN" sz="2800" dirty="0">
                <a:latin typeface="Comic Sans MS" charset="0"/>
              </a:rPr>
              <a:t>.</a:t>
            </a:r>
            <a:r>
              <a:rPr lang="zh-CN" altLang="en-US" sz="2800" dirty="0">
                <a:latin typeface="Comic Sans MS" charset="0"/>
              </a:rPr>
              <a:t> </a:t>
            </a:r>
            <a:r>
              <a:rPr lang="en-US" altLang="zh-CN" sz="2800" dirty="0">
                <a:latin typeface="Comic Sans MS" charset="0"/>
              </a:rPr>
              <a:t>and</a:t>
            </a:r>
            <a:r>
              <a:rPr lang="zh-CN" altLang="en-US" sz="2800" dirty="0">
                <a:latin typeface="Comic Sans MS" charset="0"/>
              </a:rPr>
              <a:t> </a:t>
            </a:r>
            <a:r>
              <a:rPr lang="en-US" altLang="zh-CN" sz="2800" dirty="0">
                <a:latin typeface="Comic Sans MS" charset="0"/>
              </a:rPr>
              <a:t>recaps</a:t>
            </a:r>
            <a:endParaRPr lang="en-US" altLang="x-none" sz="2800" dirty="0">
              <a:latin typeface="Comic Sans MS" charset="0"/>
            </a:endParaRPr>
          </a:p>
          <a:p>
            <a:pPr algn="l">
              <a:spcBef>
                <a:spcPct val="20000"/>
              </a:spcBef>
              <a:buClr>
                <a:schemeClr val="accent1"/>
              </a:buClr>
              <a:buSzPct val="85000"/>
              <a:buFont typeface="Wingdings" charset="2"/>
              <a:buChar char="Ø"/>
            </a:pPr>
            <a:r>
              <a:rPr lang="en-US" altLang="x-none" sz="2800" i="1" dirty="0">
                <a:solidFill>
                  <a:srgbClr val="C00000"/>
                </a:solidFill>
                <a:latin typeface="Comic Sans MS" charset="0"/>
              </a:rPr>
              <a:t>A brief introduction to the Internet</a:t>
            </a:r>
          </a:p>
          <a:p>
            <a:pPr marL="457200" lvl="1" indent="0" algn="l">
              <a:spcBef>
                <a:spcPct val="20000"/>
              </a:spcBef>
              <a:buClr>
                <a:srgbClr val="3333CC"/>
              </a:buClr>
              <a:buSzPct val="75000"/>
              <a:buFont typeface="Wingdings" charset="2"/>
              <a:buChar char="¦"/>
            </a:pPr>
            <a:r>
              <a:rPr lang="zh-CN" altLang="en-US" sz="2400" dirty="0">
                <a:solidFill>
                  <a:srgbClr val="000000"/>
                </a:solidFill>
                <a:latin typeface="Comic Sans MS" charset="0"/>
              </a:rPr>
              <a:t> </a:t>
            </a:r>
            <a:r>
              <a:rPr lang="en-US" altLang="x-none" sz="2400" dirty="0">
                <a:solidFill>
                  <a:srgbClr val="000000"/>
                </a:solidFill>
                <a:latin typeface="Comic Sans MS" charset="0"/>
              </a:rPr>
              <a:t>past</a:t>
            </a:r>
            <a:endParaRPr lang="en-US" altLang="x-none" sz="2800" i="1" dirty="0">
              <a:solidFill>
                <a:srgbClr val="C00000"/>
              </a:solidFill>
              <a:latin typeface="Comic Sans MS" charset="0"/>
            </a:endParaRPr>
          </a:p>
          <a:p>
            <a:pPr lvl="1"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present</a:t>
            </a:r>
          </a:p>
        </p:txBody>
      </p:sp>
      <p:sp>
        <p:nvSpPr>
          <p:cNvPr id="78851" name="Rectangle 6"/>
          <p:cNvSpPr>
            <a:spLocks noGrp="1" noChangeArrowheads="1"/>
          </p:cNvSpPr>
          <p:nvPr>
            <p:ph type="title"/>
          </p:nvPr>
        </p:nvSpPr>
        <p:spPr/>
        <p:txBody>
          <a:bodyPr/>
          <a:lstStyle/>
          <a:p>
            <a:r>
              <a:rPr lang="en-US" altLang="x-none">
                <a:ea typeface="ＭＳ Ｐゴシック" charset="-128"/>
              </a:rPr>
              <a:t>Outline</a:t>
            </a:r>
          </a:p>
        </p:txBody>
      </p:sp>
    </p:spTree>
    <p:extLst>
      <p:ext uri="{BB962C8B-B14F-4D97-AF65-F5344CB8AC3E}">
        <p14:creationId xmlns:p14="http://schemas.microsoft.com/office/powerpoint/2010/main" val="3511317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03525BB6-3708-824E-A195-AD62458BE57D}" type="slidenum">
              <a:rPr lang="en-US" altLang="x-none" sz="1200">
                <a:latin typeface="Tahoma" charset="0"/>
              </a:rPr>
              <a:pPr/>
              <a:t>50</a:t>
            </a:fld>
            <a:endParaRPr lang="en-US" altLang="x-none" sz="1200">
              <a:latin typeface="Tahoma" charset="0"/>
            </a:endParaRPr>
          </a:p>
        </p:txBody>
      </p:sp>
      <p:sp>
        <p:nvSpPr>
          <p:cNvPr id="35842" name="Rectangle 4"/>
          <p:cNvSpPr>
            <a:spLocks noChangeArrowheads="1"/>
          </p:cNvSpPr>
          <p:nvPr/>
        </p:nvSpPr>
        <p:spPr bwMode="auto">
          <a:xfrm>
            <a:off x="539750" y="4883150"/>
            <a:ext cx="82296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defTabSz="915988">
              <a:defRPr sz="500">
                <a:solidFill>
                  <a:schemeClr val="tx1"/>
                </a:solidFill>
                <a:latin typeface="Comic Sans MS" charset="0"/>
                <a:ea typeface="ＭＳ Ｐゴシック" charset="-128"/>
              </a:defRPr>
            </a:lvl1pPr>
            <a:lvl2pPr marL="744538" indent="-287338"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solidFill>
                  <a:srgbClr val="FF0000"/>
                </a:solidFill>
              </a:rPr>
              <a:t>Circuit switching:</a:t>
            </a:r>
            <a:r>
              <a:rPr lang="en-US" altLang="x-none" sz="2000" dirty="0"/>
              <a:t> dedicated circuit per call/session: </a:t>
            </a:r>
          </a:p>
          <a:p>
            <a:pPr lvl="1" algn="l">
              <a:spcBef>
                <a:spcPct val="20000"/>
              </a:spcBef>
              <a:buClr>
                <a:schemeClr val="accent2"/>
              </a:buClr>
              <a:buSzPct val="75000"/>
              <a:buFont typeface="Courier New" panose="02070309020205020404" pitchFamily="49" charset="0"/>
              <a:buChar char="o"/>
            </a:pPr>
            <a:r>
              <a:rPr lang="en-US" altLang="x-none" sz="1800" dirty="0"/>
              <a:t>e.g., telephone, cellular voice</a:t>
            </a:r>
            <a:endParaRPr lang="en-US" altLang="x-none" sz="1800" dirty="0">
              <a:solidFill>
                <a:srgbClr val="FF0000"/>
              </a:solidFill>
            </a:endParaRPr>
          </a:p>
          <a:p>
            <a:pPr algn="l">
              <a:spcBef>
                <a:spcPct val="20000"/>
              </a:spcBef>
              <a:buClr>
                <a:schemeClr val="accent2"/>
              </a:buClr>
              <a:buSzPct val="85000"/>
              <a:buFont typeface="Wingdings" pitchFamily="2" charset="2"/>
              <a:buChar char="q"/>
            </a:pPr>
            <a:r>
              <a:rPr lang="en-US" altLang="x-none" sz="2000" dirty="0">
                <a:solidFill>
                  <a:srgbClr val="FF0000"/>
                </a:solidFill>
              </a:rPr>
              <a:t>Packet switching:</a:t>
            </a:r>
            <a:r>
              <a:rPr lang="en-US" altLang="x-none" sz="2000" dirty="0"/>
              <a:t> data sent thru network in </a:t>
            </a:r>
            <a:r>
              <a:rPr lang="en-US" altLang="x-none" sz="2000" dirty="0">
                <a:solidFill>
                  <a:srgbClr val="FF0000"/>
                </a:solidFill>
              </a:rPr>
              <a:t>discrete </a:t>
            </a:r>
            <a:r>
              <a:rPr lang="ja-JP" altLang="en-US" sz="2000">
                <a:solidFill>
                  <a:srgbClr val="FF0000"/>
                </a:solidFill>
              </a:rPr>
              <a:t>“</a:t>
            </a:r>
            <a:r>
              <a:rPr lang="en-US" altLang="ja-JP" sz="2000" dirty="0">
                <a:solidFill>
                  <a:srgbClr val="FF0000"/>
                </a:solidFill>
              </a:rPr>
              <a:t>chunks</a:t>
            </a:r>
            <a:r>
              <a:rPr lang="ja-JP" altLang="en-US" sz="2000">
                <a:solidFill>
                  <a:srgbClr val="FF0000"/>
                </a:solidFill>
              </a:rPr>
              <a:t>”</a:t>
            </a:r>
            <a:endParaRPr lang="en-US" altLang="zh-CN" sz="2000" dirty="0">
              <a:solidFill>
                <a:srgbClr val="FF0000"/>
              </a:solidFill>
              <a:ea typeface="宋体" charset="-122"/>
            </a:endParaRPr>
          </a:p>
          <a:p>
            <a:pPr lvl="1" algn="l">
              <a:spcBef>
                <a:spcPct val="20000"/>
              </a:spcBef>
              <a:buClr>
                <a:schemeClr val="accent2"/>
              </a:buClr>
              <a:buSzPct val="75000"/>
              <a:buFont typeface="Courier New" panose="02070309020205020404" pitchFamily="49" charset="0"/>
              <a:buChar char="o"/>
            </a:pPr>
            <a:r>
              <a:rPr lang="en-US" altLang="zh-CN" sz="1800" dirty="0">
                <a:ea typeface="宋体" charset="-122"/>
              </a:rPr>
              <a:t>e.g., Internet, cellular data</a:t>
            </a:r>
            <a:endParaRPr lang="en-US" altLang="x-none" sz="1800" dirty="0"/>
          </a:p>
        </p:txBody>
      </p:sp>
      <p:sp>
        <p:nvSpPr>
          <p:cNvPr id="35843" name="Rectangle 5"/>
          <p:cNvSpPr>
            <a:spLocks noChangeArrowheads="1"/>
          </p:cNvSpPr>
          <p:nvPr/>
        </p:nvSpPr>
        <p:spPr bwMode="auto">
          <a:xfrm>
            <a:off x="463550" y="539750"/>
            <a:ext cx="7783513"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2800" u="sng">
                <a:solidFill>
                  <a:schemeClr val="accent2"/>
                </a:solidFill>
              </a:rPr>
              <a:t>A Taxonomy of Switched Networks</a:t>
            </a:r>
            <a:endParaRPr lang="en-US" altLang="zh-TW" sz="2800" i="1" u="sng">
              <a:solidFill>
                <a:schemeClr val="accent2"/>
              </a:solidFill>
              <a:ea typeface="新細明體" charset="-120"/>
            </a:endParaRPr>
          </a:p>
        </p:txBody>
      </p:sp>
      <p:sp>
        <p:nvSpPr>
          <p:cNvPr id="35844" name="Text Box 6"/>
          <p:cNvSpPr txBox="1">
            <a:spLocks noChangeArrowheads="1"/>
          </p:cNvSpPr>
          <p:nvPr/>
        </p:nvSpPr>
        <p:spPr bwMode="auto">
          <a:xfrm>
            <a:off x="4052888" y="13017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communication networks</a:t>
            </a:r>
            <a:endParaRPr lang="en-US" altLang="x-none" sz="2800" i="1">
              <a:solidFill>
                <a:srgbClr val="000000"/>
              </a:solidFill>
            </a:endParaRPr>
          </a:p>
        </p:txBody>
      </p:sp>
      <p:sp>
        <p:nvSpPr>
          <p:cNvPr id="35845" name="Text Box 7"/>
          <p:cNvSpPr txBox="1">
            <a:spLocks noChangeArrowheads="1"/>
          </p:cNvSpPr>
          <p:nvPr/>
        </p:nvSpPr>
        <p:spPr bwMode="auto">
          <a:xfrm>
            <a:off x="1609725" y="2298700"/>
            <a:ext cx="2058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b="1">
                <a:solidFill>
                  <a:srgbClr val="FF0000"/>
                </a:solidFill>
              </a:rPr>
              <a:t>switched</a:t>
            </a:r>
            <a:br>
              <a:rPr lang="en-US" altLang="x-none" sz="1800" b="1">
                <a:solidFill>
                  <a:srgbClr val="FF0000"/>
                </a:solidFill>
              </a:rPr>
            </a:br>
            <a:r>
              <a:rPr lang="en-US" altLang="x-none" sz="1800" b="1">
                <a:solidFill>
                  <a:srgbClr val="FF0000"/>
                </a:solidFill>
              </a:rPr>
              <a:t>networks</a:t>
            </a:r>
            <a:endParaRPr lang="en-US" altLang="x-none" sz="2800" b="1" i="1">
              <a:solidFill>
                <a:srgbClr val="FF0000"/>
              </a:solidFill>
            </a:endParaRPr>
          </a:p>
        </p:txBody>
      </p:sp>
      <p:sp>
        <p:nvSpPr>
          <p:cNvPr id="35846" name="Text Box 8"/>
          <p:cNvSpPr txBox="1">
            <a:spLocks noChangeArrowheads="1"/>
          </p:cNvSpPr>
          <p:nvPr/>
        </p:nvSpPr>
        <p:spPr bwMode="auto">
          <a:xfrm>
            <a:off x="6635750" y="23685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broadcast</a:t>
            </a:r>
            <a:br>
              <a:rPr lang="en-US" altLang="x-none" sz="1800"/>
            </a:br>
            <a:r>
              <a:rPr lang="en-US" altLang="x-none" sz="1800"/>
              <a:t>networks</a:t>
            </a:r>
            <a:endParaRPr lang="en-US" altLang="x-none" sz="2800" i="1">
              <a:solidFill>
                <a:srgbClr val="000000"/>
              </a:solidFill>
            </a:endParaRPr>
          </a:p>
        </p:txBody>
      </p:sp>
      <p:sp>
        <p:nvSpPr>
          <p:cNvPr id="35847" name="Line 9"/>
          <p:cNvSpPr>
            <a:spLocks noChangeShapeType="1"/>
          </p:cNvSpPr>
          <p:nvPr/>
        </p:nvSpPr>
        <p:spPr bwMode="auto">
          <a:xfrm flipH="1">
            <a:off x="2374900" y="1758950"/>
            <a:ext cx="2054225"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5848" name="Line 10"/>
          <p:cNvSpPr>
            <a:spLocks noChangeShapeType="1"/>
          </p:cNvSpPr>
          <p:nvPr/>
        </p:nvSpPr>
        <p:spPr bwMode="auto">
          <a:xfrm>
            <a:off x="5808663" y="1757363"/>
            <a:ext cx="1830387" cy="6111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5849" name="Text Box 11"/>
          <p:cNvSpPr txBox="1">
            <a:spLocks noChangeArrowheads="1"/>
          </p:cNvSpPr>
          <p:nvPr/>
        </p:nvSpPr>
        <p:spPr bwMode="auto">
          <a:xfrm>
            <a:off x="463550" y="3619500"/>
            <a:ext cx="20605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dirty="0"/>
              <a:t>circuit-switch</a:t>
            </a:r>
            <a:r>
              <a:rPr lang="en-US" altLang="x-none" sz="1800" dirty="0">
                <a:ea typeface="宋体" charset="-122"/>
              </a:rPr>
              <a:t>ed</a:t>
            </a:r>
            <a:br>
              <a:rPr lang="en-US" altLang="x-none" sz="1800" dirty="0"/>
            </a:br>
            <a:r>
              <a:rPr lang="en-US" altLang="x-none" sz="1800" dirty="0"/>
              <a:t>networks</a:t>
            </a:r>
            <a:br>
              <a:rPr lang="en-US" altLang="x-none" sz="1800" dirty="0"/>
            </a:br>
            <a:r>
              <a:rPr lang="en-US" altLang="x-none" sz="1800" dirty="0"/>
              <a:t>(e.g., telephone)</a:t>
            </a:r>
            <a:endParaRPr lang="en-US" altLang="x-none" sz="2800" i="1" dirty="0">
              <a:solidFill>
                <a:srgbClr val="000000"/>
              </a:solidFill>
            </a:endParaRPr>
          </a:p>
        </p:txBody>
      </p:sp>
      <p:sp>
        <p:nvSpPr>
          <p:cNvPr id="35850" name="Text Box 12"/>
          <p:cNvSpPr txBox="1">
            <a:spLocks noChangeArrowheads="1"/>
          </p:cNvSpPr>
          <p:nvPr/>
        </p:nvSpPr>
        <p:spPr bwMode="auto">
          <a:xfrm>
            <a:off x="3289300" y="3587750"/>
            <a:ext cx="33464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dirty="0"/>
              <a:t>packet-switch</a:t>
            </a:r>
            <a:r>
              <a:rPr lang="en-US" altLang="x-none" sz="1800" dirty="0">
                <a:ea typeface="宋体" charset="-122"/>
              </a:rPr>
              <a:t>ed</a:t>
            </a:r>
            <a:br>
              <a:rPr lang="en-US" altLang="x-none" sz="1800" dirty="0"/>
            </a:br>
            <a:r>
              <a:rPr lang="en-US" altLang="x-none" sz="1800" dirty="0"/>
              <a:t> networks</a:t>
            </a:r>
            <a:br>
              <a:rPr lang="en-US" altLang="x-none" sz="1800" dirty="0"/>
            </a:br>
            <a:r>
              <a:rPr lang="en-US" altLang="x-none" sz="1800" dirty="0"/>
              <a:t>(e.g., Internet)</a:t>
            </a:r>
            <a:endParaRPr lang="en-US" altLang="x-none" sz="2800" i="1" dirty="0">
              <a:solidFill>
                <a:srgbClr val="000000"/>
              </a:solidFill>
            </a:endParaRPr>
          </a:p>
        </p:txBody>
      </p:sp>
      <p:sp>
        <p:nvSpPr>
          <p:cNvPr id="35851" name="Line 13"/>
          <p:cNvSpPr>
            <a:spLocks noChangeShapeType="1"/>
          </p:cNvSpPr>
          <p:nvPr/>
        </p:nvSpPr>
        <p:spPr bwMode="auto">
          <a:xfrm flipH="1">
            <a:off x="1311275" y="3054350"/>
            <a:ext cx="1212850" cy="6159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5852" name="Line 14"/>
          <p:cNvSpPr>
            <a:spLocks noChangeShapeType="1"/>
          </p:cNvSpPr>
          <p:nvPr/>
        </p:nvSpPr>
        <p:spPr bwMode="auto">
          <a:xfrm>
            <a:off x="2752725" y="3060700"/>
            <a:ext cx="1454150"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9A00FA61-8D13-8545-9FE5-B526EFBA9110}" type="slidenum">
              <a:rPr lang="en-US" altLang="x-none" sz="1200">
                <a:latin typeface="Tahoma" charset="0"/>
              </a:rPr>
              <a:pPr/>
              <a:t>51</a:t>
            </a:fld>
            <a:endParaRPr lang="en-US" altLang="x-none" sz="1200">
              <a:latin typeface="Tahoma" charset="0"/>
            </a:endParaRPr>
          </a:p>
        </p:txBody>
      </p:sp>
      <p:sp>
        <p:nvSpPr>
          <p:cNvPr id="37890" name="Rectangle 4"/>
          <p:cNvSpPr>
            <a:spLocks noChangeArrowheads="1"/>
          </p:cNvSpPr>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4000" u="sng">
                <a:solidFill>
                  <a:schemeClr val="accent2"/>
                </a:solidFill>
              </a:rPr>
              <a:t>Outline</a:t>
            </a:r>
          </a:p>
        </p:txBody>
      </p:sp>
      <p:sp>
        <p:nvSpPr>
          <p:cNvPr id="37891"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charset="2"/>
              <a:buChar char="q"/>
            </a:pPr>
            <a:r>
              <a:rPr lang="en-US" altLang="x-none" sz="2800" dirty="0"/>
              <a:t>Admin</a:t>
            </a:r>
            <a:r>
              <a:rPr lang="en-US" altLang="zh-CN" sz="2800" dirty="0"/>
              <a:t>.</a:t>
            </a:r>
            <a:r>
              <a:rPr lang="en-US" altLang="x-none" sz="2800" dirty="0"/>
              <a:t> and recaps</a:t>
            </a:r>
          </a:p>
          <a:p>
            <a:pPr algn="l">
              <a:spcBef>
                <a:spcPct val="20000"/>
              </a:spcBef>
              <a:buClr>
                <a:schemeClr val="accent2"/>
              </a:buClr>
              <a:buSzPct val="85000"/>
              <a:buFont typeface="Wingdings" charset="2"/>
              <a:buChar char="q"/>
            </a:pPr>
            <a:r>
              <a:rPr lang="en-US" altLang="x-none" sz="2800" dirty="0"/>
              <a:t>A brief introduction to the Internet: past and present</a:t>
            </a:r>
          </a:p>
          <a:p>
            <a:pPr algn="l">
              <a:spcBef>
                <a:spcPct val="20000"/>
              </a:spcBef>
              <a:buClr>
                <a:schemeClr val="accent2"/>
              </a:buClr>
              <a:buSzPct val="85000"/>
              <a:buFont typeface="Wingdings" charset="2"/>
              <a:buChar char="q"/>
            </a:pPr>
            <a:r>
              <a:rPr lang="en-US" altLang="x-none" sz="2800" dirty="0"/>
              <a:t>Challenges of Internet networks and apps</a:t>
            </a:r>
          </a:p>
          <a:p>
            <a:pPr algn="l">
              <a:spcBef>
                <a:spcPct val="20000"/>
              </a:spcBef>
              <a:buClr>
                <a:srgbClr val="C00000"/>
              </a:buClr>
              <a:buSzPct val="95000"/>
              <a:buFont typeface="Wingdings" charset="2"/>
              <a:buChar char="Ø"/>
            </a:pPr>
            <a:r>
              <a:rPr lang="en-US" altLang="x-none" sz="2800" i="1" dirty="0">
                <a:solidFill>
                  <a:srgbClr val="C00000"/>
                </a:solidFill>
              </a:rPr>
              <a:t>A taxonomy of communication networks</a:t>
            </a:r>
          </a:p>
          <a:p>
            <a:pPr lvl="1" algn="l">
              <a:spcBef>
                <a:spcPct val="20000"/>
              </a:spcBef>
              <a:buClr>
                <a:srgbClr val="C00000"/>
              </a:buClr>
              <a:buSzPct val="95000"/>
              <a:buFont typeface="Wingdings" charset="2"/>
              <a:buChar char="Ø"/>
            </a:pPr>
            <a:r>
              <a:rPr lang="en-US" altLang="x-none" sz="2400" i="1" dirty="0">
                <a:solidFill>
                  <a:srgbClr val="C00000"/>
                </a:solidFill>
              </a:rPr>
              <a:t>circuit switch</a:t>
            </a:r>
            <a:r>
              <a:rPr lang="en-US" altLang="x-none" sz="2400" i="1" dirty="0">
                <a:solidFill>
                  <a:srgbClr val="C00000"/>
                </a:solidFill>
                <a:ea typeface="宋体" charset="-122"/>
              </a:rPr>
              <a:t>ed</a:t>
            </a:r>
            <a:r>
              <a:rPr lang="en-US" altLang="zh-CN" sz="2400" i="1" dirty="0">
                <a:solidFill>
                  <a:srgbClr val="C00000"/>
                </a:solidFill>
                <a:ea typeface="宋体" charset="-122"/>
              </a:rPr>
              <a:t> </a:t>
            </a:r>
            <a:r>
              <a:rPr lang="en-US" altLang="x-none" sz="2400" i="1" dirty="0">
                <a:solidFill>
                  <a:srgbClr val="C00000"/>
                </a:solidFill>
              </a:rPr>
              <a:t>networks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BE1A9BF7-97F4-6B4E-9A75-B390663964E9}" type="slidenum">
              <a:rPr lang="en-US" altLang="x-none" sz="1200">
                <a:latin typeface="Tahoma" charset="0"/>
              </a:rPr>
              <a:pPr/>
              <a:t>52</a:t>
            </a:fld>
            <a:endParaRPr lang="en-US" altLang="x-none" sz="1200">
              <a:latin typeface="Tahoma" charset="0"/>
            </a:endParaRPr>
          </a:p>
        </p:txBody>
      </p:sp>
      <p:sp>
        <p:nvSpPr>
          <p:cNvPr id="39938"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600" u="sng">
                <a:solidFill>
                  <a:schemeClr val="accent2"/>
                </a:solidFill>
              </a:rPr>
              <a:t>Circuit Switching</a:t>
            </a:r>
            <a:endParaRPr lang="en-US" altLang="x-none" sz="4000" u="sng">
              <a:solidFill>
                <a:schemeClr val="accent2"/>
              </a:solidFill>
            </a:endParaRPr>
          </a:p>
        </p:txBody>
      </p:sp>
      <p:sp>
        <p:nvSpPr>
          <p:cNvPr id="39939" name="Rectangle 5"/>
          <p:cNvSpPr>
            <a:spLocks noChangeArrowheads="1"/>
          </p:cNvSpPr>
          <p:nvPr/>
        </p:nvSpPr>
        <p:spPr bwMode="auto">
          <a:xfrm>
            <a:off x="533400" y="1600200"/>
            <a:ext cx="3810000"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zh-CN" sz="2400" dirty="0">
                <a:ea typeface="宋体" charset="-122"/>
              </a:rPr>
              <a:t>Each link has a number of “</a:t>
            </a:r>
            <a:r>
              <a:rPr lang="en-US" altLang="zh-CN" sz="2400" dirty="0">
                <a:solidFill>
                  <a:schemeClr val="accent2"/>
                </a:solidFill>
                <a:ea typeface="宋体" charset="-122"/>
              </a:rPr>
              <a:t>circuits</a:t>
            </a:r>
            <a:r>
              <a:rPr lang="en-US" altLang="zh-CN" sz="2400" dirty="0">
                <a:ea typeface="宋体" charset="-122"/>
              </a:rPr>
              <a:t>”</a:t>
            </a:r>
          </a:p>
          <a:p>
            <a:pPr marL="800100" lvl="1" indent="-342900" algn="l">
              <a:spcBef>
                <a:spcPct val="20000"/>
              </a:spcBef>
              <a:buClr>
                <a:schemeClr val="accent2"/>
              </a:buClr>
              <a:buSzPct val="75000"/>
              <a:buFont typeface="Courier New" panose="02070309020205020404" pitchFamily="49" charset="0"/>
              <a:buChar char="o"/>
            </a:pPr>
            <a:r>
              <a:rPr lang="en-US" altLang="zh-CN" sz="2000" dirty="0">
                <a:ea typeface="宋体" charset="-122"/>
              </a:rPr>
              <a:t>sometime we refer to a “circuit” as a channel or a line</a:t>
            </a:r>
          </a:p>
          <a:p>
            <a:pPr lvl="1" algn="l">
              <a:spcBef>
                <a:spcPct val="20000"/>
              </a:spcBef>
              <a:buClr>
                <a:schemeClr val="accent2"/>
              </a:buClr>
              <a:buSzPct val="75000"/>
              <a:buFont typeface="ZapfDingbats" charset="0"/>
              <a:buChar char="m"/>
            </a:pPr>
            <a:endParaRPr lang="en-US" altLang="zh-CN" sz="2000" dirty="0">
              <a:ea typeface="宋体" charset="-122"/>
            </a:endParaRPr>
          </a:p>
          <a:p>
            <a:pPr algn="l">
              <a:spcBef>
                <a:spcPct val="20000"/>
              </a:spcBef>
              <a:buClr>
                <a:schemeClr val="accent2"/>
              </a:buClr>
              <a:buSzPct val="85000"/>
              <a:buFont typeface="Wingdings" pitchFamily="2" charset="2"/>
              <a:buChar char="q"/>
            </a:pPr>
            <a:r>
              <a:rPr lang="en-US" altLang="zh-CN" sz="2400" dirty="0">
                <a:ea typeface="宋体" charset="-122"/>
              </a:rPr>
              <a:t>An e</a:t>
            </a:r>
            <a:r>
              <a:rPr lang="en-US" altLang="x-none" sz="2400" dirty="0"/>
              <a:t>nd-to-end </a:t>
            </a:r>
            <a:r>
              <a:rPr lang="en-US" altLang="zh-CN" sz="2400" dirty="0">
                <a:ea typeface="宋体" charset="-122"/>
              </a:rPr>
              <a:t>connection reserves one “circuit” at each link</a:t>
            </a:r>
            <a:endParaRPr lang="en-US" altLang="zh-CN" sz="2000" dirty="0">
              <a:ea typeface="宋体" charset="-122"/>
            </a:endParaRPr>
          </a:p>
        </p:txBody>
      </p:sp>
      <p:graphicFrame>
        <p:nvGraphicFramePr>
          <p:cNvPr id="39940" name="Object 229"/>
          <p:cNvGraphicFramePr>
            <a:graphicFrameLocks noChangeAspect="1"/>
          </p:cNvGraphicFramePr>
          <p:nvPr/>
        </p:nvGraphicFramePr>
        <p:xfrm>
          <a:off x="4273550" y="1500188"/>
          <a:ext cx="4867275" cy="4068762"/>
        </p:xfrm>
        <a:graphic>
          <a:graphicData uri="http://schemas.openxmlformats.org/presentationml/2006/ole">
            <mc:AlternateContent xmlns:mc="http://schemas.openxmlformats.org/markup-compatibility/2006">
              <mc:Choice xmlns:v="urn:schemas-microsoft-com:vml" Requires="v">
                <p:oleObj spid="_x0000_s40021" name="Photo Editor Photo" r:id="rId4" imgW="11155332" imgH="9326277" progId="MSPhotoEd.3">
                  <p:embed/>
                </p:oleObj>
              </mc:Choice>
              <mc:Fallback>
                <p:oleObj name="Photo Editor Photo" r:id="rId4" imgW="11155332" imgH="9326277" progId="MSPhotoEd.3">
                  <p:embed/>
                  <p:pic>
                    <p:nvPicPr>
                      <p:cNvPr id="0" name="Object 2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3550" y="1500188"/>
                        <a:ext cx="4867275" cy="406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9941" name="Text Box 230"/>
          <p:cNvSpPr txBox="1">
            <a:spLocks noChangeArrowheads="1"/>
          </p:cNvSpPr>
          <p:nvPr/>
        </p:nvSpPr>
        <p:spPr bwMode="auto">
          <a:xfrm>
            <a:off x="463550" y="6178550"/>
            <a:ext cx="5578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zh-CN" sz="1600">
                <a:ea typeface="宋体" charset="-122"/>
              </a:rPr>
              <a:t>First commercial telephone switchboard was </a:t>
            </a:r>
            <a:r>
              <a:rPr lang="en-US" altLang="x-none" sz="1600"/>
              <a:t>opened in </a:t>
            </a:r>
            <a:br>
              <a:rPr lang="en-US" altLang="x-none" sz="1600"/>
            </a:br>
            <a:r>
              <a:rPr lang="en-US" altLang="x-none" sz="1600"/>
              <a:t>1878 to serve the 21 telephone customers in New Haven</a:t>
            </a:r>
          </a:p>
        </p:txBody>
      </p:sp>
      <p:pic>
        <p:nvPicPr>
          <p:cNvPr id="39942" name="Picture 3"/>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6143625" y="4900613"/>
            <a:ext cx="2978150"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33895F5-5548-6D43-8782-ECD5BEE600F0}" type="slidenum">
              <a:rPr lang="en-US" altLang="x-none" sz="1200">
                <a:latin typeface="Tahoma" charset="0"/>
              </a:rPr>
              <a:pPr/>
              <a:t>53</a:t>
            </a:fld>
            <a:endParaRPr lang="en-US" altLang="x-none" sz="1200">
              <a:latin typeface="Tahoma" charset="0"/>
            </a:endParaRPr>
          </a:p>
        </p:txBody>
      </p:sp>
      <p:sp>
        <p:nvSpPr>
          <p:cNvPr id="41986" name="Rectangle 4"/>
          <p:cNvSpPr>
            <a:spLocks noChangeArrowheads="1"/>
          </p:cNvSpPr>
          <p:nvPr/>
        </p:nvSpPr>
        <p:spPr bwMode="auto">
          <a:xfrm>
            <a:off x="533400" y="228600"/>
            <a:ext cx="80835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200" u="sng">
                <a:solidFill>
                  <a:schemeClr val="accent2"/>
                </a:solidFill>
              </a:rPr>
              <a:t>Circuit Switching: Resources/Circuits </a:t>
            </a:r>
            <a:br>
              <a:rPr lang="en-US" altLang="x-none" sz="3200" u="sng">
                <a:solidFill>
                  <a:schemeClr val="accent2"/>
                </a:solidFill>
              </a:rPr>
            </a:br>
            <a:r>
              <a:rPr lang="en-US" altLang="x-none" sz="3200" u="sng">
                <a:solidFill>
                  <a:schemeClr val="accent2"/>
                </a:solidFill>
              </a:rPr>
              <a:t>(Frequency</a:t>
            </a:r>
            <a:r>
              <a:rPr lang="en-US" altLang="zh-CN" sz="3200" u="sng">
                <a:solidFill>
                  <a:schemeClr val="accent2"/>
                </a:solidFill>
                <a:ea typeface="宋体" charset="-122"/>
              </a:rPr>
              <a:t>, </a:t>
            </a:r>
            <a:r>
              <a:rPr lang="en-US" altLang="x-none" sz="3200" u="sng">
                <a:solidFill>
                  <a:schemeClr val="accent2"/>
                </a:solidFill>
              </a:rPr>
              <a:t>Time</a:t>
            </a:r>
            <a:r>
              <a:rPr lang="en-US" altLang="zh-CN" sz="3200" u="sng">
                <a:solidFill>
                  <a:schemeClr val="accent2"/>
                </a:solidFill>
                <a:ea typeface="宋体" charset="-122"/>
              </a:rPr>
              <a:t> and others</a:t>
            </a:r>
            <a:r>
              <a:rPr lang="en-US" altLang="x-none" sz="3200" u="sng">
                <a:solidFill>
                  <a:schemeClr val="accent2"/>
                </a:solidFill>
              </a:rPr>
              <a:t>)</a:t>
            </a:r>
            <a:endParaRPr lang="en-US" altLang="x-none" sz="3600" u="sng">
              <a:solidFill>
                <a:schemeClr val="accent2"/>
              </a:solidFill>
            </a:endParaRPr>
          </a:p>
        </p:txBody>
      </p:sp>
      <p:sp>
        <p:nvSpPr>
          <p:cNvPr id="41987" name="Rectangle 5"/>
          <p:cNvSpPr>
            <a:spLocks noChangeArrowheads="1"/>
          </p:cNvSpPr>
          <p:nvPr/>
        </p:nvSpPr>
        <p:spPr bwMode="auto">
          <a:xfrm>
            <a:off x="539750" y="1454150"/>
            <a:ext cx="297815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t>Divide link resource into </a:t>
            </a:r>
            <a:r>
              <a:rPr lang="ja-JP" altLang="en-US" sz="2000"/>
              <a:t>“</a:t>
            </a:r>
            <a:r>
              <a:rPr lang="en-US" altLang="ja-JP" sz="2000" dirty="0"/>
              <a:t>circuits</a:t>
            </a:r>
            <a:r>
              <a:rPr lang="ja-JP" altLang="en-US" sz="2000"/>
              <a:t>”</a:t>
            </a:r>
            <a:endParaRPr lang="en-US" altLang="ja-JP" sz="2000" dirty="0"/>
          </a:p>
          <a:p>
            <a:pPr marL="800100" lvl="1" indent="-342900" algn="l">
              <a:spcBef>
                <a:spcPct val="20000"/>
              </a:spcBef>
              <a:buClr>
                <a:schemeClr val="accent2"/>
              </a:buClr>
              <a:buSzPct val="75000"/>
              <a:buFont typeface="Courier New" panose="02070309020205020404" pitchFamily="49" charset="0"/>
              <a:buChar char="o"/>
            </a:pPr>
            <a:r>
              <a:rPr lang="en-US" altLang="x-none" sz="2000" dirty="0"/>
              <a:t>frequency division multiplexing  (FDM)</a:t>
            </a:r>
          </a:p>
          <a:p>
            <a:pPr marL="800100" lvl="1" indent="-342900" algn="l">
              <a:spcBef>
                <a:spcPct val="20000"/>
              </a:spcBef>
              <a:buClr>
                <a:schemeClr val="accent2"/>
              </a:buClr>
              <a:buSzPct val="75000"/>
              <a:buFont typeface="Courier New" panose="02070309020205020404" pitchFamily="49" charset="0"/>
              <a:buChar char="o"/>
            </a:pPr>
            <a:r>
              <a:rPr lang="en-US" altLang="x-none" sz="2000" dirty="0"/>
              <a:t>time division multiplexing (TDM)</a:t>
            </a:r>
            <a:endParaRPr lang="en-US" altLang="zh-CN" sz="2000" dirty="0">
              <a:ea typeface="宋体" charset="-122"/>
            </a:endParaRPr>
          </a:p>
          <a:p>
            <a:pPr marL="800100" lvl="1" indent="-342900" algn="l">
              <a:spcBef>
                <a:spcPct val="20000"/>
              </a:spcBef>
              <a:buClr>
                <a:schemeClr val="accent2"/>
              </a:buClr>
              <a:buSzPct val="75000"/>
              <a:buFont typeface="Courier New" panose="02070309020205020404" pitchFamily="49" charset="0"/>
              <a:buChar char="o"/>
            </a:pPr>
            <a:r>
              <a:rPr lang="en-US" altLang="zh-CN" sz="2000" dirty="0">
                <a:ea typeface="宋体" charset="-122"/>
              </a:rPr>
              <a:t>others such as code division multiplexing (CDM), color/lambda division</a:t>
            </a:r>
            <a:endParaRPr lang="en-US" altLang="x-none" sz="1800" dirty="0"/>
          </a:p>
        </p:txBody>
      </p:sp>
      <p:graphicFrame>
        <p:nvGraphicFramePr>
          <p:cNvPr id="41988" name="Object 9"/>
          <p:cNvGraphicFramePr>
            <a:graphicFrameLocks noChangeAspect="1"/>
          </p:cNvGraphicFramePr>
          <p:nvPr/>
        </p:nvGraphicFramePr>
        <p:xfrm>
          <a:off x="3282950" y="1641475"/>
          <a:ext cx="5486400" cy="4232275"/>
        </p:xfrm>
        <a:graphic>
          <a:graphicData uri="http://schemas.openxmlformats.org/presentationml/2006/ole">
            <mc:AlternateContent xmlns:mc="http://schemas.openxmlformats.org/markup-compatibility/2006">
              <mc:Choice xmlns:v="urn:schemas-microsoft-com:vml" Requires="v">
                <p:oleObj spid="_x0000_s42067" name="Photo Editor Photo" r:id="rId4" imgW="9000000" imgH="6942857" progId="MSPhotoEd.3">
                  <p:embed/>
                </p:oleObj>
              </mc:Choice>
              <mc:Fallback>
                <p:oleObj name="Photo Editor Photo" r:id="rId4" imgW="9000000" imgH="6942857" progId="MSPhotoEd.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2950" y="1641475"/>
                        <a:ext cx="5486400" cy="423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1280E818-B2E8-2F4A-BB54-89080E550402}" type="slidenum">
              <a:rPr lang="en-US" altLang="x-none" sz="1200">
                <a:latin typeface="Tahoma" charset="0"/>
              </a:rPr>
              <a:pPr/>
              <a:t>54</a:t>
            </a:fld>
            <a:endParaRPr lang="en-US" altLang="x-none" sz="1200">
              <a:latin typeface="Tahoma" charset="0"/>
            </a:endParaRPr>
          </a:p>
        </p:txBody>
      </p:sp>
      <p:sp>
        <p:nvSpPr>
          <p:cNvPr id="44034" name="Rectangle 2"/>
          <p:cNvSpPr>
            <a:spLocks noGrp="1" noChangeArrowheads="1"/>
          </p:cNvSpPr>
          <p:nvPr>
            <p:ph type="title"/>
          </p:nvPr>
        </p:nvSpPr>
        <p:spPr/>
        <p:txBody>
          <a:bodyPr/>
          <a:lstStyle/>
          <a:p>
            <a:r>
              <a:rPr lang="en-US" altLang="x-none" sz="3200">
                <a:ea typeface="ＭＳ Ｐゴシック" charset="-128"/>
              </a:rPr>
              <a:t>Circuit Switching: The Process</a:t>
            </a:r>
          </a:p>
        </p:txBody>
      </p:sp>
      <p:sp>
        <p:nvSpPr>
          <p:cNvPr id="44035"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Three phases</a:t>
            </a:r>
          </a:p>
          <a:p>
            <a:pPr lvl="1">
              <a:buFont typeface="Courier New" panose="02070309020205020404" pitchFamily="49" charset="0"/>
              <a:buChar char="o"/>
            </a:pPr>
            <a:r>
              <a:rPr lang="en-US" altLang="x-none" dirty="0">
                <a:ea typeface="ＭＳ Ｐゴシック" charset="-128"/>
              </a:rPr>
              <a:t>circuit establishment</a:t>
            </a:r>
          </a:p>
          <a:p>
            <a:pPr lvl="1">
              <a:buFont typeface="Courier New" panose="02070309020205020404" pitchFamily="49" charset="0"/>
              <a:buChar char="o"/>
            </a:pPr>
            <a:r>
              <a:rPr lang="en-US" altLang="x-none" dirty="0">
                <a:ea typeface="ＭＳ Ｐゴシック" charset="-128"/>
              </a:rPr>
              <a:t>data transfer</a:t>
            </a:r>
          </a:p>
          <a:p>
            <a:pPr lvl="1">
              <a:buFont typeface="Courier New" panose="02070309020205020404" pitchFamily="49" charset="0"/>
              <a:buChar char="o"/>
            </a:pPr>
            <a:r>
              <a:rPr lang="en-US" altLang="x-none" dirty="0">
                <a:ea typeface="ＭＳ Ｐゴシック" charset="-128"/>
              </a:rPr>
              <a:t>circuit termination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3FF60938-941C-5344-91DF-2FF43D32F756}" type="slidenum">
              <a:rPr lang="en-US" altLang="x-none" sz="1200">
                <a:latin typeface="Tahoma" charset="0"/>
              </a:rPr>
              <a:pPr/>
              <a:t>55</a:t>
            </a:fld>
            <a:endParaRPr lang="en-US" altLang="x-none" sz="1200">
              <a:latin typeface="Tahoma" charset="0"/>
            </a:endParaRPr>
          </a:p>
        </p:txBody>
      </p:sp>
      <p:sp>
        <p:nvSpPr>
          <p:cNvPr id="46082" name="Rectangle 3"/>
          <p:cNvSpPr>
            <a:spLocks noChangeArrowheads="1"/>
          </p:cNvSpPr>
          <p:nvPr/>
        </p:nvSpPr>
        <p:spPr bwMode="auto">
          <a:xfrm>
            <a:off x="4267200" y="1714500"/>
            <a:ext cx="0" cy="11113"/>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3" name="Rectangle 4"/>
          <p:cNvSpPr>
            <a:spLocks noChangeArrowheads="1"/>
          </p:cNvSpPr>
          <p:nvPr/>
        </p:nvSpPr>
        <p:spPr bwMode="auto">
          <a:xfrm>
            <a:off x="4267200" y="1773238"/>
            <a:ext cx="0" cy="11112"/>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4" name="Rectangle 5"/>
          <p:cNvSpPr>
            <a:spLocks noChangeArrowheads="1"/>
          </p:cNvSpPr>
          <p:nvPr/>
        </p:nvSpPr>
        <p:spPr bwMode="auto">
          <a:xfrm>
            <a:off x="1068388" y="192087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5" name="Rectangle 6"/>
          <p:cNvSpPr>
            <a:spLocks noChangeArrowheads="1"/>
          </p:cNvSpPr>
          <p:nvPr/>
        </p:nvSpPr>
        <p:spPr bwMode="auto">
          <a:xfrm>
            <a:off x="1793875" y="207327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6" name="Rectangle 7"/>
          <p:cNvSpPr>
            <a:spLocks noChangeArrowheads="1"/>
          </p:cNvSpPr>
          <p:nvPr/>
        </p:nvSpPr>
        <p:spPr bwMode="auto">
          <a:xfrm>
            <a:off x="1068388" y="199707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7" name="Rectangle 8"/>
          <p:cNvSpPr>
            <a:spLocks noChangeArrowheads="1"/>
          </p:cNvSpPr>
          <p:nvPr/>
        </p:nvSpPr>
        <p:spPr bwMode="auto">
          <a:xfrm>
            <a:off x="1793875" y="2151063"/>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8" name="Rectangle 9"/>
          <p:cNvSpPr>
            <a:spLocks noChangeArrowheads="1"/>
          </p:cNvSpPr>
          <p:nvPr/>
        </p:nvSpPr>
        <p:spPr bwMode="auto">
          <a:xfrm>
            <a:off x="1068388" y="3092450"/>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9" name="Rectangle 10"/>
          <p:cNvSpPr>
            <a:spLocks noChangeArrowheads="1"/>
          </p:cNvSpPr>
          <p:nvPr/>
        </p:nvSpPr>
        <p:spPr bwMode="auto">
          <a:xfrm>
            <a:off x="3155950" y="352583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90" name="Rectangle 11"/>
          <p:cNvSpPr>
            <a:spLocks noChangeArrowheads="1"/>
          </p:cNvSpPr>
          <p:nvPr/>
        </p:nvSpPr>
        <p:spPr bwMode="auto">
          <a:xfrm>
            <a:off x="1068388" y="381793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91" name="Rectangle 12"/>
          <p:cNvSpPr>
            <a:spLocks noChangeArrowheads="1"/>
          </p:cNvSpPr>
          <p:nvPr/>
        </p:nvSpPr>
        <p:spPr bwMode="auto">
          <a:xfrm>
            <a:off x="3155950" y="426402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92" name="Line 16"/>
          <p:cNvSpPr>
            <a:spLocks noChangeShapeType="1"/>
          </p:cNvSpPr>
          <p:nvPr/>
        </p:nvSpPr>
        <p:spPr bwMode="auto">
          <a:xfrm>
            <a:off x="3733800" y="2971800"/>
            <a:ext cx="6350" cy="3663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46093" name="Line 18"/>
          <p:cNvSpPr>
            <a:spLocks noChangeShapeType="1"/>
          </p:cNvSpPr>
          <p:nvPr/>
        </p:nvSpPr>
        <p:spPr bwMode="auto">
          <a:xfrm flipH="1">
            <a:off x="1987550" y="2800350"/>
            <a:ext cx="20638" cy="3835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112666" name="AutoShape 26"/>
          <p:cNvSpPr>
            <a:spLocks noChangeArrowheads="1"/>
          </p:cNvSpPr>
          <p:nvPr/>
        </p:nvSpPr>
        <p:spPr bwMode="auto">
          <a:xfrm rot="16200000" flipH="1">
            <a:off x="4447382" y="1529556"/>
            <a:ext cx="304800" cy="5183187"/>
          </a:xfrm>
          <a:prstGeom prst="parallelogram">
            <a:avLst>
              <a:gd name="adj" fmla="val 79579"/>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112669" name="AutoShape 29"/>
          <p:cNvSpPr>
            <a:spLocks noChangeArrowheads="1"/>
          </p:cNvSpPr>
          <p:nvPr/>
        </p:nvSpPr>
        <p:spPr bwMode="auto">
          <a:xfrm rot="5400000">
            <a:off x="2779713" y="2327275"/>
            <a:ext cx="184150" cy="1727200"/>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112672" name="AutoShape 32"/>
          <p:cNvSpPr>
            <a:spLocks/>
          </p:cNvSpPr>
          <p:nvPr/>
        </p:nvSpPr>
        <p:spPr bwMode="auto">
          <a:xfrm>
            <a:off x="1758950" y="3130550"/>
            <a:ext cx="90488" cy="1066800"/>
          </a:xfrm>
          <a:prstGeom prst="leftBrace">
            <a:avLst>
              <a:gd name="adj1" fmla="val 98245"/>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18" tIns="45912" rIns="91818" bIns="229561"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r">
              <a:spcBef>
                <a:spcPct val="50000"/>
              </a:spcBef>
              <a:spcAft>
                <a:spcPts val="1000"/>
              </a:spcAft>
            </a:pPr>
            <a:r>
              <a:rPr lang="en-US" altLang="x-none" sz="1600"/>
              <a:t>circuit               </a:t>
            </a:r>
            <a:br>
              <a:rPr lang="en-US" altLang="x-none" sz="1600"/>
            </a:br>
            <a:r>
              <a:rPr lang="en-US" altLang="x-none" sz="1600"/>
              <a:t>establishment</a:t>
            </a:r>
            <a:r>
              <a:rPr lang="en-US" altLang="x-none" sz="1600">
                <a:latin typeface="新細明體" charset="-120"/>
              </a:rPr>
              <a:t>   </a:t>
            </a:r>
            <a:endParaRPr lang="en-US" altLang="x-none" sz="1600">
              <a:solidFill>
                <a:srgbClr val="000000"/>
              </a:solidFill>
              <a:latin typeface="新細明體" charset="-120"/>
            </a:endParaRPr>
          </a:p>
        </p:txBody>
      </p:sp>
      <p:grpSp>
        <p:nvGrpSpPr>
          <p:cNvPr id="2" name="Group 73"/>
          <p:cNvGrpSpPr>
            <a:grpSpLocks/>
          </p:cNvGrpSpPr>
          <p:nvPr/>
        </p:nvGrpSpPr>
        <p:grpSpPr bwMode="auto">
          <a:xfrm>
            <a:off x="1744663" y="4273550"/>
            <a:ext cx="5451475" cy="1770063"/>
            <a:chOff x="1099" y="2692"/>
            <a:chExt cx="3434" cy="1115"/>
          </a:xfrm>
        </p:grpSpPr>
        <p:sp>
          <p:nvSpPr>
            <p:cNvPr id="46125" name="AutoShape 14"/>
            <p:cNvSpPr>
              <a:spLocks noChangeArrowheads="1"/>
            </p:cNvSpPr>
            <p:nvPr/>
          </p:nvSpPr>
          <p:spPr bwMode="auto">
            <a:xfrm rot="5400000">
              <a:off x="2343" y="1617"/>
              <a:ext cx="1115" cy="3265"/>
            </a:xfrm>
            <a:prstGeom prst="parallelogram">
              <a:avLst>
                <a:gd name="adj" fmla="val 25000"/>
              </a:avLst>
            </a:prstGeom>
            <a:solidFill>
              <a:srgbClr val="C1CEFF"/>
            </a:solidFill>
            <a:ln w="9525">
              <a:solidFill>
                <a:schemeClr val="tx1"/>
              </a:solidFill>
              <a:miter lim="800000"/>
              <a:headEnd/>
              <a:tailEnd/>
            </a:ln>
          </p:spPr>
          <p:txBody>
            <a:bodyPr rot="10800000" vert="eaVert" wrap="none" lIns="92094" tIns="46047" rIns="92094" bIns="46047"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eaLnBrk="1" hangingPunct="1">
                <a:spcBef>
                  <a:spcPts val="1000"/>
                </a:spcBef>
                <a:spcAft>
                  <a:spcPts val="1000"/>
                </a:spcAft>
              </a:pPr>
              <a:r>
                <a:rPr lang="en-US" altLang="zh-TW" sz="2400" i="1">
                  <a:solidFill>
                    <a:srgbClr val="000000"/>
                  </a:solidFill>
                  <a:latin typeface="Arial" charset="0"/>
                  <a:ea typeface="新細明體" charset="-120"/>
                </a:rPr>
                <a:t>DATA</a:t>
              </a:r>
            </a:p>
          </p:txBody>
        </p:sp>
        <p:sp>
          <p:nvSpPr>
            <p:cNvPr id="46126" name="AutoShape 33"/>
            <p:cNvSpPr>
              <a:spLocks/>
            </p:cNvSpPr>
            <p:nvPr/>
          </p:nvSpPr>
          <p:spPr bwMode="auto">
            <a:xfrm>
              <a:off x="1099" y="2739"/>
              <a:ext cx="48" cy="769"/>
            </a:xfrm>
            <a:prstGeom prst="leftBrace">
              <a:avLst>
                <a:gd name="adj1" fmla="val 133507"/>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18" tIns="45912" rIns="91818" bIns="229561"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r">
                <a:spcBef>
                  <a:spcPct val="50000"/>
                </a:spcBef>
                <a:spcAft>
                  <a:spcPts val="1000"/>
                </a:spcAft>
              </a:pPr>
              <a:r>
                <a:rPr lang="en-US" altLang="x-none" sz="1600"/>
                <a:t>data                  </a:t>
              </a:r>
              <a:br>
                <a:rPr lang="en-US" altLang="x-none" sz="1600"/>
              </a:br>
              <a:r>
                <a:rPr lang="en-US" altLang="x-none" sz="1600"/>
                <a:t> transmission</a:t>
              </a:r>
              <a:r>
                <a:rPr lang="en-US" altLang="x-none" sz="1600">
                  <a:latin typeface="新細明體" charset="-120"/>
                </a:rPr>
                <a:t>  </a:t>
              </a:r>
              <a:r>
                <a:rPr lang="en-US" altLang="x-none" sz="1600">
                  <a:solidFill>
                    <a:srgbClr val="000000"/>
                  </a:solidFill>
                  <a:latin typeface="新細明體" charset="-120"/>
                </a:rPr>
                <a:t>   </a:t>
              </a:r>
            </a:p>
          </p:txBody>
        </p:sp>
      </p:grpSp>
      <p:grpSp>
        <p:nvGrpSpPr>
          <p:cNvPr id="3" name="Group 72"/>
          <p:cNvGrpSpPr>
            <a:grpSpLocks/>
          </p:cNvGrpSpPr>
          <p:nvPr/>
        </p:nvGrpSpPr>
        <p:grpSpPr bwMode="auto">
          <a:xfrm>
            <a:off x="1744663" y="5643563"/>
            <a:ext cx="5446712" cy="763587"/>
            <a:chOff x="1099" y="3555"/>
            <a:chExt cx="3431" cy="481"/>
          </a:xfrm>
        </p:grpSpPr>
        <p:sp>
          <p:nvSpPr>
            <p:cNvPr id="46123" name="AutoShape 24"/>
            <p:cNvSpPr>
              <a:spLocks noChangeArrowheads="1"/>
            </p:cNvSpPr>
            <p:nvPr/>
          </p:nvSpPr>
          <p:spPr bwMode="auto">
            <a:xfrm rot="16200000" flipH="1">
              <a:off x="2782" y="2287"/>
              <a:ext cx="232" cy="3265"/>
            </a:xfrm>
            <a:prstGeom prst="parallelogram">
              <a:avLst>
                <a:gd name="adj" fmla="val 80898"/>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124" name="AutoShape 34"/>
            <p:cNvSpPr>
              <a:spLocks/>
            </p:cNvSpPr>
            <p:nvPr/>
          </p:nvSpPr>
          <p:spPr bwMode="auto">
            <a:xfrm>
              <a:off x="1099" y="3555"/>
              <a:ext cx="48" cy="481"/>
            </a:xfrm>
            <a:prstGeom prst="leftBrace">
              <a:avLst>
                <a:gd name="adj1" fmla="val 83507"/>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18" tIns="45912" rIns="91818" bIns="229561"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r">
                <a:spcBef>
                  <a:spcPct val="50000"/>
                </a:spcBef>
                <a:spcAft>
                  <a:spcPts val="1000"/>
                </a:spcAft>
              </a:pPr>
              <a:r>
                <a:rPr lang="en-US" altLang="x-none" sz="1600"/>
                <a:t>circuit               </a:t>
              </a:r>
              <a:br>
                <a:rPr lang="en-US" altLang="x-none" sz="1600"/>
              </a:br>
              <a:r>
                <a:rPr lang="en-US" altLang="x-none" sz="1600"/>
                <a:t>termination</a:t>
              </a:r>
              <a:r>
                <a:rPr lang="en-US" altLang="x-none" sz="1600">
                  <a:latin typeface="新細明體" charset="-120"/>
                </a:rPr>
                <a:t>      </a:t>
              </a:r>
            </a:p>
          </p:txBody>
        </p:sp>
      </p:grpSp>
      <p:sp>
        <p:nvSpPr>
          <p:cNvPr id="46099" name="Text Box 49"/>
          <p:cNvSpPr txBox="1">
            <a:spLocks noChangeArrowheads="1"/>
          </p:cNvSpPr>
          <p:nvPr/>
        </p:nvSpPr>
        <p:spPr bwMode="auto">
          <a:xfrm>
            <a:off x="838200" y="1603375"/>
            <a:ext cx="7810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Host </a:t>
            </a:r>
            <a:r>
              <a:rPr lang="en-US" altLang="zh-CN" sz="1400">
                <a:ea typeface="宋体" charset="-122"/>
              </a:rPr>
              <a:t>A</a:t>
            </a:r>
            <a:endParaRPr lang="en-US" altLang="x-none" sz="1400"/>
          </a:p>
        </p:txBody>
      </p:sp>
      <p:sp>
        <p:nvSpPr>
          <p:cNvPr id="46100" name="Text Box 50"/>
          <p:cNvSpPr txBox="1">
            <a:spLocks noChangeArrowheads="1"/>
          </p:cNvSpPr>
          <p:nvPr/>
        </p:nvSpPr>
        <p:spPr bwMode="auto">
          <a:xfrm>
            <a:off x="7554913" y="1603375"/>
            <a:ext cx="750887"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Host </a:t>
            </a:r>
            <a:r>
              <a:rPr lang="en-US" altLang="zh-CN" sz="1400">
                <a:ea typeface="宋体" charset="-122"/>
              </a:rPr>
              <a:t>B</a:t>
            </a:r>
            <a:endParaRPr lang="en-US" altLang="x-none" sz="1400"/>
          </a:p>
        </p:txBody>
      </p:sp>
      <p:sp>
        <p:nvSpPr>
          <p:cNvPr id="46101" name="Text Box 51"/>
          <p:cNvSpPr txBox="1">
            <a:spLocks noChangeArrowheads="1"/>
          </p:cNvSpPr>
          <p:nvPr/>
        </p:nvSpPr>
        <p:spPr bwMode="auto">
          <a:xfrm>
            <a:off x="3276600" y="1755775"/>
            <a:ext cx="8382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Node 1</a:t>
            </a:r>
          </a:p>
        </p:txBody>
      </p:sp>
      <p:sp>
        <p:nvSpPr>
          <p:cNvPr id="46102" name="Text Box 52"/>
          <p:cNvSpPr txBox="1">
            <a:spLocks noChangeArrowheads="1"/>
          </p:cNvSpPr>
          <p:nvPr/>
        </p:nvSpPr>
        <p:spPr bwMode="auto">
          <a:xfrm>
            <a:off x="4876800" y="1755775"/>
            <a:ext cx="8382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Node 2</a:t>
            </a:r>
          </a:p>
        </p:txBody>
      </p:sp>
      <p:grpSp>
        <p:nvGrpSpPr>
          <p:cNvPr id="4" name="Group 64"/>
          <p:cNvGrpSpPr>
            <a:grpSpLocks/>
          </p:cNvGrpSpPr>
          <p:nvPr/>
        </p:nvGrpSpPr>
        <p:grpSpPr bwMode="auto">
          <a:xfrm>
            <a:off x="2030413" y="2749550"/>
            <a:ext cx="7159625" cy="514350"/>
            <a:chOff x="1279" y="1826"/>
            <a:chExt cx="4510" cy="324"/>
          </a:xfrm>
        </p:grpSpPr>
        <p:sp>
          <p:nvSpPr>
            <p:cNvPr id="46119" name="Line 36"/>
            <p:cNvSpPr>
              <a:spLocks noChangeShapeType="1"/>
            </p:cNvSpPr>
            <p:nvPr/>
          </p:nvSpPr>
          <p:spPr bwMode="auto">
            <a:xfrm>
              <a:off x="1279" y="2026"/>
              <a:ext cx="3377"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20" name="Line 37"/>
            <p:cNvSpPr>
              <a:spLocks noChangeShapeType="1"/>
            </p:cNvSpPr>
            <p:nvPr/>
          </p:nvSpPr>
          <p:spPr bwMode="auto">
            <a:xfrm>
              <a:off x="2345" y="2112"/>
              <a:ext cx="2311"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21" name="AutoShape 38"/>
            <p:cNvSpPr>
              <a:spLocks/>
            </p:cNvSpPr>
            <p:nvPr/>
          </p:nvSpPr>
          <p:spPr bwMode="auto">
            <a:xfrm>
              <a:off x="4656" y="2020"/>
              <a:ext cx="48" cy="96"/>
            </a:xfrm>
            <a:prstGeom prst="rightBrace">
              <a:avLst>
                <a:gd name="adj1" fmla="val 16667"/>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645" tIns="45774" rIns="91542" bIns="228874"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50000"/>
                </a:spcBef>
                <a:spcAft>
                  <a:spcPts val="1000"/>
                </a:spcAft>
              </a:pPr>
              <a:endParaRPr lang="x-none" altLang="x-none" sz="1400">
                <a:latin typeface="新細明體" charset="-120"/>
              </a:endParaRPr>
            </a:p>
          </p:txBody>
        </p:sp>
        <p:sp>
          <p:nvSpPr>
            <p:cNvPr id="46122" name="Text Box 54"/>
            <p:cNvSpPr txBox="1">
              <a:spLocks noChangeArrowheads="1"/>
            </p:cNvSpPr>
            <p:nvPr/>
          </p:nvSpPr>
          <p:spPr bwMode="auto">
            <a:xfrm>
              <a:off x="4728" y="1826"/>
              <a:ext cx="1061"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400"/>
                <a:t>propagation delay </a:t>
              </a:r>
            </a:p>
            <a:p>
              <a:pPr algn="l"/>
              <a:r>
                <a:rPr lang="en-US" altLang="zh-CN" sz="1400">
                  <a:ea typeface="宋体" charset="-122"/>
                </a:rPr>
                <a:t>f</a:t>
              </a:r>
              <a:r>
                <a:rPr lang="en-US" altLang="x-none" sz="1400"/>
                <a:t>rom</a:t>
              </a:r>
              <a:r>
                <a:rPr lang="en-US" altLang="zh-CN" sz="1400">
                  <a:ea typeface="宋体" charset="-122"/>
                </a:rPr>
                <a:t> A</a:t>
              </a:r>
              <a:r>
                <a:rPr lang="en-US" altLang="x-none" sz="1400"/>
                <a:t> to </a:t>
              </a:r>
              <a:r>
                <a:rPr lang="en-US" altLang="zh-CN" sz="1400">
                  <a:ea typeface="宋体" charset="-122"/>
                </a:rPr>
                <a:t>Node 1</a:t>
              </a:r>
              <a:endParaRPr lang="en-US" altLang="x-none" sz="1400"/>
            </a:p>
          </p:txBody>
        </p:sp>
      </p:grpSp>
      <p:sp>
        <p:nvSpPr>
          <p:cNvPr id="112667" name="AutoShape 27"/>
          <p:cNvSpPr>
            <a:spLocks noChangeArrowheads="1"/>
          </p:cNvSpPr>
          <p:nvPr/>
        </p:nvSpPr>
        <p:spPr bwMode="auto">
          <a:xfrm rot="5400000">
            <a:off x="6235700" y="2936875"/>
            <a:ext cx="184150" cy="1727200"/>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nvGrpSpPr>
          <p:cNvPr id="5" name="Group 68"/>
          <p:cNvGrpSpPr>
            <a:grpSpLocks/>
          </p:cNvGrpSpPr>
          <p:nvPr/>
        </p:nvGrpSpPr>
        <p:grpSpPr bwMode="auto">
          <a:xfrm>
            <a:off x="2011363" y="3709988"/>
            <a:ext cx="7140575" cy="563562"/>
            <a:chOff x="1267" y="2404"/>
            <a:chExt cx="4498" cy="261"/>
          </a:xfrm>
        </p:grpSpPr>
        <p:sp>
          <p:nvSpPr>
            <p:cNvPr id="46115" name="Line 40"/>
            <p:cNvSpPr>
              <a:spLocks noChangeShapeType="1"/>
            </p:cNvSpPr>
            <p:nvPr/>
          </p:nvSpPr>
          <p:spPr bwMode="auto">
            <a:xfrm>
              <a:off x="4520" y="2522"/>
              <a:ext cx="138" cy="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16" name="Line 41"/>
            <p:cNvSpPr>
              <a:spLocks noChangeShapeType="1"/>
            </p:cNvSpPr>
            <p:nvPr/>
          </p:nvSpPr>
          <p:spPr bwMode="auto">
            <a:xfrm>
              <a:off x="1267" y="2644"/>
              <a:ext cx="3377"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17" name="AutoShape 42"/>
            <p:cNvSpPr>
              <a:spLocks/>
            </p:cNvSpPr>
            <p:nvPr/>
          </p:nvSpPr>
          <p:spPr bwMode="auto">
            <a:xfrm>
              <a:off x="4674" y="2528"/>
              <a:ext cx="48" cy="137"/>
            </a:xfrm>
            <a:prstGeom prst="rightBrace">
              <a:avLst>
                <a:gd name="adj1" fmla="val 23785"/>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645" tIns="45774" rIns="91542" bIns="228874"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50000"/>
                </a:spcBef>
                <a:spcAft>
                  <a:spcPts val="1000"/>
                </a:spcAft>
              </a:pPr>
              <a:endParaRPr lang="x-none" altLang="x-none" sz="1200" i="1">
                <a:solidFill>
                  <a:schemeClr val="tx2"/>
                </a:solidFill>
                <a:latin typeface="Arial" charset="0"/>
              </a:endParaRPr>
            </a:p>
          </p:txBody>
        </p:sp>
        <p:sp>
          <p:nvSpPr>
            <p:cNvPr id="46118" name="Text Box 55"/>
            <p:cNvSpPr txBox="1">
              <a:spLocks noChangeArrowheads="1"/>
            </p:cNvSpPr>
            <p:nvPr/>
          </p:nvSpPr>
          <p:spPr bwMode="auto">
            <a:xfrm>
              <a:off x="4704" y="2404"/>
              <a:ext cx="106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400"/>
                <a:t>propagation delay </a:t>
              </a:r>
            </a:p>
            <a:p>
              <a:pPr algn="l"/>
              <a:r>
                <a:rPr lang="en-US" altLang="x-none" sz="1400"/>
                <a:t>from </a:t>
              </a:r>
              <a:r>
                <a:rPr lang="en-US" altLang="zh-CN" sz="1400">
                  <a:ea typeface="宋体" charset="-122"/>
                </a:rPr>
                <a:t>B</a:t>
              </a:r>
              <a:r>
                <a:rPr lang="en-US" altLang="x-none" sz="1400"/>
                <a:t> To </a:t>
              </a:r>
              <a:r>
                <a:rPr lang="en-US" altLang="zh-CN" sz="1400">
                  <a:ea typeface="宋体" charset="-122"/>
                </a:rPr>
                <a:t>A</a:t>
              </a:r>
              <a:endParaRPr lang="en-US" altLang="x-none" sz="1400"/>
            </a:p>
          </p:txBody>
        </p:sp>
      </p:grpSp>
      <p:sp>
        <p:nvSpPr>
          <p:cNvPr id="112668" name="AutoShape 28"/>
          <p:cNvSpPr>
            <a:spLocks noChangeArrowheads="1"/>
          </p:cNvSpPr>
          <p:nvPr/>
        </p:nvSpPr>
        <p:spPr bwMode="auto">
          <a:xfrm rot="5400000">
            <a:off x="4508500" y="2640013"/>
            <a:ext cx="182563" cy="1728787"/>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nvGrpSpPr>
          <p:cNvPr id="6" name="Group 67"/>
          <p:cNvGrpSpPr>
            <a:grpSpLocks/>
          </p:cNvGrpSpPr>
          <p:nvPr/>
        </p:nvGrpSpPr>
        <p:grpSpPr bwMode="auto">
          <a:xfrm>
            <a:off x="3733800" y="2520950"/>
            <a:ext cx="3054350" cy="908050"/>
            <a:chOff x="2352" y="1588"/>
            <a:chExt cx="1924" cy="572"/>
          </a:xfrm>
        </p:grpSpPr>
        <p:sp>
          <p:nvSpPr>
            <p:cNvPr id="46111" name="Line 57"/>
            <p:cNvSpPr>
              <a:spLocks noChangeShapeType="1"/>
            </p:cNvSpPr>
            <p:nvPr/>
          </p:nvSpPr>
          <p:spPr bwMode="auto">
            <a:xfrm flipV="1">
              <a:off x="2352" y="1684"/>
              <a:ext cx="384" cy="38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46112" name="Line 58"/>
            <p:cNvSpPr>
              <a:spLocks noChangeShapeType="1"/>
            </p:cNvSpPr>
            <p:nvPr/>
          </p:nvSpPr>
          <p:spPr bwMode="auto">
            <a:xfrm flipV="1">
              <a:off x="2352" y="1776"/>
              <a:ext cx="384" cy="38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46113" name="AutoShape 59"/>
            <p:cNvSpPr>
              <a:spLocks/>
            </p:cNvSpPr>
            <p:nvPr/>
          </p:nvSpPr>
          <p:spPr bwMode="auto">
            <a:xfrm>
              <a:off x="2736" y="1684"/>
              <a:ext cx="52" cy="96"/>
            </a:xfrm>
            <a:prstGeom prst="rightBrace">
              <a:avLst>
                <a:gd name="adj1" fmla="val 15385"/>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645" tIns="45774" rIns="91542" bIns="228874"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50000"/>
                </a:spcBef>
                <a:spcAft>
                  <a:spcPts val="1000"/>
                </a:spcAft>
              </a:pPr>
              <a:endParaRPr lang="x-none" altLang="x-none" sz="1400">
                <a:latin typeface="新細明體" charset="-120"/>
              </a:endParaRPr>
            </a:p>
          </p:txBody>
        </p:sp>
        <p:sp>
          <p:nvSpPr>
            <p:cNvPr id="46114" name="Text Box 60"/>
            <p:cNvSpPr txBox="1">
              <a:spLocks noChangeArrowheads="1"/>
            </p:cNvSpPr>
            <p:nvPr/>
          </p:nvSpPr>
          <p:spPr bwMode="auto">
            <a:xfrm>
              <a:off x="2771" y="1588"/>
              <a:ext cx="1505"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400"/>
                <a:t>processing delay at Node 1</a:t>
              </a:r>
            </a:p>
          </p:txBody>
        </p:sp>
      </p:grpSp>
      <p:sp>
        <p:nvSpPr>
          <p:cNvPr id="46108" name="Text Box 63"/>
          <p:cNvSpPr txBox="1">
            <a:spLocks noChangeArrowheads="1"/>
          </p:cNvSpPr>
          <p:nvPr/>
        </p:nvSpPr>
        <p:spPr bwMode="auto">
          <a:xfrm>
            <a:off x="311150" y="439738"/>
            <a:ext cx="7877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22" tIns="45710" rIns="91422" bIns="45710">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600" u="sng">
                <a:solidFill>
                  <a:schemeClr val="accent2"/>
                </a:solidFill>
              </a:rPr>
              <a:t>Timing Diagram of Circuit Switching</a:t>
            </a:r>
          </a:p>
        </p:txBody>
      </p:sp>
      <p:sp>
        <p:nvSpPr>
          <p:cNvPr id="46109" name="Line 69"/>
          <p:cNvSpPr>
            <a:spLocks noChangeShapeType="1"/>
          </p:cNvSpPr>
          <p:nvPr/>
        </p:nvSpPr>
        <p:spPr bwMode="auto">
          <a:xfrm>
            <a:off x="5486400" y="2978150"/>
            <a:ext cx="6350" cy="3663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46110" name="Line 70"/>
          <p:cNvSpPr>
            <a:spLocks noChangeShapeType="1"/>
          </p:cNvSpPr>
          <p:nvPr/>
        </p:nvSpPr>
        <p:spPr bwMode="auto">
          <a:xfrm>
            <a:off x="7169150" y="2978150"/>
            <a:ext cx="6350" cy="3663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6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6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66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267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6" grpId="0" animBg="1"/>
      <p:bldP spid="112669" grpId="0" animBg="1"/>
      <p:bldP spid="112672" grpId="0" animBg="1"/>
      <p:bldP spid="112667" grpId="0" animBg="1"/>
      <p:bldP spid="11266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7" name="Group 7"/>
          <p:cNvGrpSpPr>
            <a:grpSpLocks/>
          </p:cNvGrpSpPr>
          <p:nvPr/>
        </p:nvGrpSpPr>
        <p:grpSpPr bwMode="auto">
          <a:xfrm>
            <a:off x="7400925" y="4273550"/>
            <a:ext cx="1752600" cy="1219200"/>
            <a:chOff x="7245350" y="4273550"/>
            <a:chExt cx="1181100" cy="806450"/>
          </a:xfrm>
        </p:grpSpPr>
        <p:grpSp>
          <p:nvGrpSpPr>
            <p:cNvPr id="81210" name="Group 4"/>
            <p:cNvGrpSpPr>
              <a:grpSpLocks/>
            </p:cNvGrpSpPr>
            <p:nvPr/>
          </p:nvGrpSpPr>
          <p:grpSpPr bwMode="auto">
            <a:xfrm>
              <a:off x="7245350" y="4273550"/>
              <a:ext cx="1176862" cy="733003"/>
              <a:chOff x="628" y="1878"/>
              <a:chExt cx="833" cy="499"/>
            </a:xfrm>
          </p:grpSpPr>
          <p:sp>
            <p:nvSpPr>
              <p:cNvPr id="8122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2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211" name="Group 14"/>
            <p:cNvGrpSpPr>
              <a:grpSpLocks/>
            </p:cNvGrpSpPr>
            <p:nvPr/>
          </p:nvGrpSpPr>
          <p:grpSpPr bwMode="auto">
            <a:xfrm>
              <a:off x="7245350" y="4341121"/>
              <a:ext cx="1181100" cy="738879"/>
              <a:chOff x="628" y="1876"/>
              <a:chExt cx="836" cy="503"/>
            </a:xfrm>
          </p:grpSpPr>
          <p:sp>
            <p:nvSpPr>
              <p:cNvPr id="8121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21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21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21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22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22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22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22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808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E88BF4D-9FAC-8447-A26A-70BD40EEFF77}" type="slidenum">
              <a:rPr lang="en-US" altLang="x-none" sz="1200">
                <a:latin typeface="Tahoma" charset="0"/>
              </a:rPr>
              <a:pPr/>
              <a:t>6</a:t>
            </a:fld>
            <a:endParaRPr lang="en-US" altLang="x-none" sz="1200">
              <a:latin typeface="Tahoma" charset="0"/>
            </a:endParaRPr>
          </a:p>
        </p:txBody>
      </p:sp>
      <p:graphicFrame>
        <p:nvGraphicFramePr>
          <p:cNvPr id="8089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89213" name="Photo Editor Photo" r:id="rId4" imgW="5668166" imgH="3990476" progId="MSPhotoEd.3">
                  <p:embed/>
                </p:oleObj>
              </mc:Choice>
              <mc:Fallback>
                <p:oleObj name="Photo Editor Photo" r:id="rId4" imgW="5668166" imgH="3990476" progId="MSPhotoEd.3">
                  <p:embed/>
                  <p:pic>
                    <p:nvPicPr>
                      <p:cNvPr id="80899"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090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89214" name="Photo Editor Photo" r:id="rId6" imgW="3761905" imgH="2790476" progId="MSPhotoEd.3">
                  <p:embed/>
                </p:oleObj>
              </mc:Choice>
              <mc:Fallback>
                <p:oleObj name="Photo Editor Photo" r:id="rId6" imgW="3761905" imgH="2790476" progId="MSPhotoEd.3">
                  <p:embed/>
                  <p:pic>
                    <p:nvPicPr>
                      <p:cNvPr id="8090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80901" name="Group 3"/>
          <p:cNvGrpSpPr>
            <a:grpSpLocks/>
          </p:cNvGrpSpPr>
          <p:nvPr/>
        </p:nvGrpSpPr>
        <p:grpSpPr bwMode="auto">
          <a:xfrm>
            <a:off x="7975600" y="2378075"/>
            <a:ext cx="1181100" cy="806450"/>
            <a:chOff x="1372" y="240"/>
            <a:chExt cx="836" cy="549"/>
          </a:xfrm>
        </p:grpSpPr>
        <p:grpSp>
          <p:nvGrpSpPr>
            <p:cNvPr id="81035" name="Group 4"/>
            <p:cNvGrpSpPr>
              <a:grpSpLocks/>
            </p:cNvGrpSpPr>
            <p:nvPr/>
          </p:nvGrpSpPr>
          <p:grpSpPr bwMode="auto">
            <a:xfrm>
              <a:off x="1372" y="240"/>
              <a:ext cx="833" cy="499"/>
              <a:chOff x="628" y="1878"/>
              <a:chExt cx="833" cy="499"/>
            </a:xfrm>
          </p:grpSpPr>
          <p:sp>
            <p:nvSpPr>
              <p:cNvPr id="8120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6" name="Group 14"/>
            <p:cNvGrpSpPr>
              <a:grpSpLocks/>
            </p:cNvGrpSpPr>
            <p:nvPr/>
          </p:nvGrpSpPr>
          <p:grpSpPr bwMode="auto">
            <a:xfrm>
              <a:off x="1372" y="286"/>
              <a:ext cx="836" cy="503"/>
              <a:chOff x="628" y="1876"/>
              <a:chExt cx="836" cy="503"/>
            </a:xfrm>
          </p:grpSpPr>
          <p:sp>
            <p:nvSpPr>
              <p:cNvPr id="8118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18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18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19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19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19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19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19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0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8103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038" name="Group 32"/>
            <p:cNvGrpSpPr>
              <a:grpSpLocks/>
            </p:cNvGrpSpPr>
            <p:nvPr/>
          </p:nvGrpSpPr>
          <p:grpSpPr bwMode="auto">
            <a:xfrm>
              <a:off x="1927" y="332"/>
              <a:ext cx="171" cy="169"/>
              <a:chOff x="1179" y="1966"/>
              <a:chExt cx="171" cy="169"/>
            </a:xfrm>
          </p:grpSpPr>
          <p:sp>
            <p:nvSpPr>
              <p:cNvPr id="8116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6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6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7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7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7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7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18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18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8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9" name="Group 53"/>
            <p:cNvGrpSpPr>
              <a:grpSpLocks/>
            </p:cNvGrpSpPr>
            <p:nvPr/>
          </p:nvGrpSpPr>
          <p:grpSpPr bwMode="auto">
            <a:xfrm>
              <a:off x="1971" y="370"/>
              <a:ext cx="94" cy="56"/>
              <a:chOff x="1223" y="2004"/>
              <a:chExt cx="94" cy="56"/>
            </a:xfrm>
          </p:grpSpPr>
          <p:grpSp>
            <p:nvGrpSpPr>
              <p:cNvPr id="81138" name="Group 54"/>
              <p:cNvGrpSpPr>
                <a:grpSpLocks/>
              </p:cNvGrpSpPr>
              <p:nvPr/>
            </p:nvGrpSpPr>
            <p:grpSpPr bwMode="auto">
              <a:xfrm>
                <a:off x="1223" y="2004"/>
                <a:ext cx="93" cy="56"/>
                <a:chOff x="1223" y="2004"/>
                <a:chExt cx="93" cy="56"/>
              </a:xfrm>
            </p:grpSpPr>
            <p:sp>
              <p:nvSpPr>
                <p:cNvPr id="8115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139" name="Group 64"/>
              <p:cNvGrpSpPr>
                <a:grpSpLocks/>
              </p:cNvGrpSpPr>
              <p:nvPr/>
            </p:nvGrpSpPr>
            <p:grpSpPr bwMode="auto">
              <a:xfrm>
                <a:off x="1223" y="2004"/>
                <a:ext cx="94" cy="56"/>
                <a:chOff x="1223" y="2004"/>
                <a:chExt cx="94" cy="56"/>
              </a:xfrm>
            </p:grpSpPr>
            <p:sp>
              <p:nvSpPr>
                <p:cNvPr id="8114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8114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8114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14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8114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8115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8115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8115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0" name="Group 81"/>
            <p:cNvGrpSpPr>
              <a:grpSpLocks/>
            </p:cNvGrpSpPr>
            <p:nvPr/>
          </p:nvGrpSpPr>
          <p:grpSpPr bwMode="auto">
            <a:xfrm>
              <a:off x="1709" y="533"/>
              <a:ext cx="169" cy="168"/>
              <a:chOff x="961" y="2167"/>
              <a:chExt cx="169" cy="168"/>
            </a:xfrm>
          </p:grpSpPr>
          <p:sp>
            <p:nvSpPr>
              <p:cNvPr id="8111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1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2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2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2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2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3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8113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8113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1" name="Group 102"/>
            <p:cNvGrpSpPr>
              <a:grpSpLocks/>
            </p:cNvGrpSpPr>
            <p:nvPr/>
          </p:nvGrpSpPr>
          <p:grpSpPr bwMode="auto">
            <a:xfrm>
              <a:off x="1753" y="571"/>
              <a:ext cx="93" cy="56"/>
              <a:chOff x="1005" y="2205"/>
              <a:chExt cx="93" cy="56"/>
            </a:xfrm>
          </p:grpSpPr>
          <p:grpSp>
            <p:nvGrpSpPr>
              <p:cNvPr id="81091" name="Group 103"/>
              <p:cNvGrpSpPr>
                <a:grpSpLocks/>
              </p:cNvGrpSpPr>
              <p:nvPr/>
            </p:nvGrpSpPr>
            <p:grpSpPr bwMode="auto">
              <a:xfrm>
                <a:off x="1005" y="2205"/>
                <a:ext cx="93" cy="56"/>
                <a:chOff x="1005" y="2205"/>
                <a:chExt cx="93" cy="56"/>
              </a:xfrm>
            </p:grpSpPr>
            <p:sp>
              <p:nvSpPr>
                <p:cNvPr id="8110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92" name="Group 113"/>
              <p:cNvGrpSpPr>
                <a:grpSpLocks/>
              </p:cNvGrpSpPr>
              <p:nvPr/>
            </p:nvGrpSpPr>
            <p:grpSpPr bwMode="auto">
              <a:xfrm>
                <a:off x="1005" y="2205"/>
                <a:ext cx="93" cy="56"/>
                <a:chOff x="1005" y="2205"/>
                <a:chExt cx="93" cy="56"/>
              </a:xfrm>
            </p:grpSpPr>
            <p:sp>
              <p:nvSpPr>
                <p:cNvPr id="8109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8109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8109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8109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8110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8110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8110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8110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2" name="Group 130"/>
            <p:cNvGrpSpPr>
              <a:grpSpLocks/>
            </p:cNvGrpSpPr>
            <p:nvPr/>
          </p:nvGrpSpPr>
          <p:grpSpPr bwMode="auto">
            <a:xfrm>
              <a:off x="1523" y="332"/>
              <a:ext cx="170" cy="169"/>
              <a:chOff x="775" y="1966"/>
              <a:chExt cx="170" cy="169"/>
            </a:xfrm>
          </p:grpSpPr>
          <p:sp>
            <p:nvSpPr>
              <p:cNvPr id="8107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07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07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07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08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08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08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08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9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3" name="Group 151"/>
            <p:cNvGrpSpPr>
              <a:grpSpLocks/>
            </p:cNvGrpSpPr>
            <p:nvPr/>
          </p:nvGrpSpPr>
          <p:grpSpPr bwMode="auto">
            <a:xfrm>
              <a:off x="1568" y="370"/>
              <a:ext cx="92" cy="56"/>
              <a:chOff x="820" y="2004"/>
              <a:chExt cx="92" cy="56"/>
            </a:xfrm>
          </p:grpSpPr>
          <p:grpSp>
            <p:nvGrpSpPr>
              <p:cNvPr id="81044" name="Group 152"/>
              <p:cNvGrpSpPr>
                <a:grpSpLocks/>
              </p:cNvGrpSpPr>
              <p:nvPr/>
            </p:nvGrpSpPr>
            <p:grpSpPr bwMode="auto">
              <a:xfrm>
                <a:off x="820" y="2004"/>
                <a:ext cx="92" cy="56"/>
                <a:chOff x="820" y="2004"/>
                <a:chExt cx="92" cy="56"/>
              </a:xfrm>
            </p:grpSpPr>
            <p:sp>
              <p:nvSpPr>
                <p:cNvPr id="8106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5" name="Group 162"/>
              <p:cNvGrpSpPr>
                <a:grpSpLocks/>
              </p:cNvGrpSpPr>
              <p:nvPr/>
            </p:nvGrpSpPr>
            <p:grpSpPr bwMode="auto">
              <a:xfrm>
                <a:off x="820" y="2004"/>
                <a:ext cx="92" cy="56"/>
                <a:chOff x="820" y="2004"/>
                <a:chExt cx="92" cy="56"/>
              </a:xfrm>
            </p:grpSpPr>
            <p:sp>
              <p:nvSpPr>
                <p:cNvPr id="8104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8104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8105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05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8105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8105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8105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8106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6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80902" name="Group 356"/>
          <p:cNvGrpSpPr>
            <a:grpSpLocks/>
          </p:cNvGrpSpPr>
          <p:nvPr/>
        </p:nvGrpSpPr>
        <p:grpSpPr bwMode="auto">
          <a:xfrm>
            <a:off x="2138363" y="2636838"/>
            <a:ext cx="1803400" cy="1625600"/>
            <a:chOff x="1358" y="1894"/>
            <a:chExt cx="2981" cy="1793"/>
          </a:xfrm>
        </p:grpSpPr>
        <p:sp>
          <p:nvSpPr>
            <p:cNvPr id="8102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3" name="Group 366"/>
          <p:cNvGrpSpPr>
            <a:grpSpLocks/>
          </p:cNvGrpSpPr>
          <p:nvPr/>
        </p:nvGrpSpPr>
        <p:grpSpPr bwMode="auto">
          <a:xfrm>
            <a:off x="3868738" y="2730500"/>
            <a:ext cx="2414587" cy="1681163"/>
            <a:chOff x="1358" y="1894"/>
            <a:chExt cx="2981" cy="1793"/>
          </a:xfrm>
        </p:grpSpPr>
        <p:sp>
          <p:nvSpPr>
            <p:cNvPr id="8101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4" name="Group 376"/>
          <p:cNvGrpSpPr>
            <a:grpSpLocks/>
          </p:cNvGrpSpPr>
          <p:nvPr/>
        </p:nvGrpSpPr>
        <p:grpSpPr bwMode="auto">
          <a:xfrm>
            <a:off x="3902075" y="2760663"/>
            <a:ext cx="2393950" cy="1709737"/>
            <a:chOff x="1358" y="1886"/>
            <a:chExt cx="2989" cy="1810"/>
          </a:xfrm>
        </p:grpSpPr>
        <p:sp>
          <p:nvSpPr>
            <p:cNvPr id="8100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100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100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100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100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101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101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101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80905" name="Group 393"/>
          <p:cNvGrpSpPr>
            <a:grpSpLocks/>
          </p:cNvGrpSpPr>
          <p:nvPr/>
        </p:nvGrpSpPr>
        <p:grpSpPr bwMode="auto">
          <a:xfrm>
            <a:off x="2138363" y="2636838"/>
            <a:ext cx="1803400" cy="1654175"/>
            <a:chOff x="1358" y="1886"/>
            <a:chExt cx="2989" cy="1810"/>
          </a:xfrm>
        </p:grpSpPr>
        <p:sp>
          <p:nvSpPr>
            <p:cNvPr id="8098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8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8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9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9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9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9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9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0"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2"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3"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4"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5"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6"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7"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8"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9"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30"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3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8093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80933"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80934" name="Group 439"/>
          <p:cNvGrpSpPr>
            <a:grpSpLocks/>
          </p:cNvGrpSpPr>
          <p:nvPr/>
        </p:nvGrpSpPr>
        <p:grpSpPr bwMode="auto">
          <a:xfrm>
            <a:off x="6310313" y="2654300"/>
            <a:ext cx="1803400" cy="1627188"/>
            <a:chOff x="1358" y="1894"/>
            <a:chExt cx="2981" cy="1793"/>
          </a:xfrm>
        </p:grpSpPr>
        <p:sp>
          <p:nvSpPr>
            <p:cNvPr id="8097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35" name="Group 449"/>
          <p:cNvGrpSpPr>
            <a:grpSpLocks/>
          </p:cNvGrpSpPr>
          <p:nvPr/>
        </p:nvGrpSpPr>
        <p:grpSpPr bwMode="auto">
          <a:xfrm>
            <a:off x="6310313" y="2654300"/>
            <a:ext cx="1803400" cy="1655763"/>
            <a:chOff x="1358" y="1886"/>
            <a:chExt cx="2989" cy="1810"/>
          </a:xfrm>
        </p:grpSpPr>
        <p:sp>
          <p:nvSpPr>
            <p:cNvPr id="8096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6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6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6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6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7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7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7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1"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2"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4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80944"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5"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7"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8"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9"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50" name="Rectangle 479"/>
          <p:cNvSpPr>
            <a:spLocks noGrp="1" noChangeArrowheads="1"/>
          </p:cNvSpPr>
          <p:nvPr>
            <p:ph type="title"/>
          </p:nvPr>
        </p:nvSpPr>
        <p:spPr>
          <a:xfrm>
            <a:off x="387350" y="387350"/>
            <a:ext cx="7783513" cy="728663"/>
          </a:xfrm>
        </p:spPr>
        <p:txBody>
          <a:bodyPr anchor="t"/>
          <a:lstStyle/>
          <a:p>
            <a:r>
              <a:rPr lang="en-US" altLang="x-none" sz="3600">
                <a:ea typeface="ＭＳ Ｐゴシック" charset="-128"/>
              </a:rPr>
              <a:t>Internet Physical Infrastructure</a:t>
            </a:r>
          </a:p>
        </p:txBody>
      </p:sp>
      <p:sp>
        <p:nvSpPr>
          <p:cNvPr id="8095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ＭＳ Ｐゴシック" charset="-128"/>
              </a:rPr>
              <a:t>a</a:t>
            </a:r>
            <a:r>
              <a:rPr lang="en-US" altLang="x-none" sz="2000" dirty="0">
                <a:ea typeface="ＭＳ Ｐゴシック" charset="-128"/>
              </a:rPr>
              <a:t>ccess</a:t>
            </a:r>
          </a:p>
          <a:p>
            <a:pPr lvl="1">
              <a:lnSpc>
                <a:spcPct val="90000"/>
              </a:lnSpc>
              <a:buFont typeface="Courier New" panose="02070309020205020404" pitchFamily="49" charset="0"/>
              <a:buChar char="o"/>
            </a:pPr>
            <a:r>
              <a:rPr lang="en-US" altLang="x-none" sz="1600" dirty="0">
                <a:ea typeface="ＭＳ Ｐゴシック" charset="-128"/>
              </a:rPr>
              <a:t>Cable, Fiber, DSL, </a:t>
            </a:r>
            <a:r>
              <a:rPr lang="en-US" altLang="zh-CN" sz="1600" dirty="0">
                <a:ea typeface="ＭＳ Ｐゴシック" charset="-128"/>
              </a:rPr>
              <a:t>Wireless</a:t>
            </a:r>
            <a:endParaRPr lang="en-US" altLang="x-none" sz="1600" dirty="0">
              <a:ea typeface="ＭＳ Ｐゴシック" charset="-128"/>
            </a:endParaRPr>
          </a:p>
        </p:txBody>
      </p:sp>
      <p:sp>
        <p:nvSpPr>
          <p:cNvPr id="80952" name="Rectangle 495"/>
          <p:cNvSpPr>
            <a:spLocks noChangeArrowheads="1"/>
          </p:cNvSpPr>
          <p:nvPr/>
        </p:nvSpPr>
        <p:spPr bwMode="auto">
          <a:xfrm>
            <a:off x="387350" y="5416550"/>
            <a:ext cx="220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latin typeface="Comic Sans MS" charset="0"/>
              </a:rPr>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Ethernet</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Wireless</a:t>
            </a:r>
          </a:p>
        </p:txBody>
      </p:sp>
      <p:sp>
        <p:nvSpPr>
          <p:cNvPr id="8095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The Internet is a </a:t>
            </a:r>
            <a:br>
              <a:rPr lang="en-US" altLang="zh-CN" sz="2400" dirty="0">
                <a:latin typeface="Comic Sans MS" charset="0"/>
              </a:rPr>
            </a:br>
            <a:r>
              <a:rPr lang="en-US" altLang="zh-CN" sz="2400" dirty="0">
                <a:latin typeface="Comic Sans MS" charset="0"/>
              </a:rPr>
              <a:t>network of networks</a:t>
            </a:r>
          </a:p>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Each individually administrated network is called an Autonomous System (AS)</a:t>
            </a:r>
          </a:p>
        </p:txBody>
      </p:sp>
      <p:pic>
        <p:nvPicPr>
          <p:cNvPr id="80955"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956" name="Straight Connector 2"/>
          <p:cNvCxnSpPr>
            <a:cxnSpLocks noChangeShapeType="1"/>
            <a:endCxn id="80920" idx="0"/>
          </p:cNvCxnSpPr>
          <p:nvPr/>
        </p:nvCxnSpPr>
        <p:spPr bwMode="auto">
          <a:xfrm>
            <a:off x="2216150" y="2520950"/>
            <a:ext cx="192088" cy="279400"/>
          </a:xfrm>
          <a:prstGeom prst="line">
            <a:avLst/>
          </a:prstGeom>
          <a:noFill/>
          <a:ln w="12700">
            <a:solidFill>
              <a:schemeClr val="tx1"/>
            </a:solidFill>
            <a:round/>
            <a:headEnd/>
            <a:tailEnd/>
          </a:ln>
        </p:spPr>
      </p:cxnSp>
      <p:cxnSp>
        <p:nvCxnSpPr>
          <p:cNvPr id="80957" name="Straight Connector 5"/>
          <p:cNvCxnSpPr>
            <a:cxnSpLocks noChangeShapeType="1"/>
            <a:endCxn id="8094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80958" name="Straight Connector 9"/>
          <p:cNvCxnSpPr>
            <a:cxnSpLocks noChangeShapeType="1"/>
            <a:stCxn id="80945" idx="3"/>
          </p:cNvCxnSpPr>
          <p:nvPr/>
        </p:nvCxnSpPr>
        <p:spPr bwMode="auto">
          <a:xfrm>
            <a:off x="8178800" y="3957638"/>
            <a:ext cx="209550" cy="773112"/>
          </a:xfrm>
          <a:prstGeom prst="line">
            <a:avLst/>
          </a:prstGeom>
          <a:noFill/>
          <a:ln w="12700">
            <a:solidFill>
              <a:schemeClr val="tx1"/>
            </a:solidFill>
            <a:round/>
            <a:headEnd/>
            <a:tailEnd/>
          </a:ln>
        </p:spPr>
      </p:cxnSp>
      <p:sp>
        <p:nvSpPr>
          <p:cNvPr id="8095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extLst>
      <p:ext uri="{BB962C8B-B14F-4D97-AF65-F5344CB8AC3E}">
        <p14:creationId xmlns:p14="http://schemas.microsoft.com/office/powerpoint/2010/main" val="1391499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sz="3200">
                <a:ea typeface="ＭＳ Ｐゴシック" charset="-128"/>
              </a:rPr>
              <a:t>Access: Fiber to the x</a:t>
            </a:r>
          </a:p>
        </p:txBody>
      </p:sp>
      <p:sp>
        <p:nvSpPr>
          <p:cNvPr id="829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F442A2-13E4-FA40-95F2-AAAABB5F9E4C}" type="slidenum">
              <a:rPr lang="en-US" altLang="x-none" sz="1200">
                <a:latin typeface="Tahoma" charset="0"/>
              </a:rPr>
              <a:pPr/>
              <a:t>7</a:t>
            </a:fld>
            <a:endParaRPr lang="en-US" altLang="x-none" sz="1200">
              <a:latin typeface="Tahoma" charset="0"/>
            </a:endParaRPr>
          </a:p>
        </p:txBody>
      </p:sp>
      <p:pic>
        <p:nvPicPr>
          <p:cNvPr id="82947"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758950" y="1301750"/>
            <a:ext cx="40386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Rectangle 3"/>
          <p:cNvSpPr>
            <a:spLocks noChangeArrowheads="1"/>
          </p:cNvSpPr>
          <p:nvPr/>
        </p:nvSpPr>
        <p:spPr bwMode="auto">
          <a:xfrm>
            <a:off x="0" y="6608763"/>
            <a:ext cx="26574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a:t>http://en.wikipedia.org/wiki/Fiber_to_the_x</a:t>
            </a:r>
          </a:p>
        </p:txBody>
      </p:sp>
    </p:spTree>
    <p:extLst>
      <p:ext uri="{BB962C8B-B14F-4D97-AF65-F5344CB8AC3E}">
        <p14:creationId xmlns:p14="http://schemas.microsoft.com/office/powerpoint/2010/main" val="2075087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lang="en-US" altLang="x-none" sz="3200">
                <a:ea typeface="ＭＳ Ｐゴシック" charset="-128"/>
              </a:rPr>
              <a:t>Access: Fiber to the Premises (FTTP)</a:t>
            </a:r>
          </a:p>
        </p:txBody>
      </p:sp>
      <p:sp>
        <p:nvSpPr>
          <p:cNvPr id="84994" name="Content Placeholder 6"/>
          <p:cNvSpPr>
            <a:spLocks noGrp="1"/>
          </p:cNvSpPr>
          <p:nvPr>
            <p:ph idx="1"/>
          </p:nvPr>
        </p:nvSpPr>
        <p:spPr>
          <a:xfrm>
            <a:off x="539750" y="1606550"/>
            <a:ext cx="3581400" cy="4656138"/>
          </a:xfrm>
        </p:spPr>
        <p:txBody>
          <a:bodyPr/>
          <a:lstStyle/>
          <a:p>
            <a:pPr>
              <a:buFont typeface="Courier New" panose="02070309020205020404" pitchFamily="49" charset="0"/>
              <a:buChar char="o"/>
            </a:pPr>
            <a:r>
              <a:rPr lang="en-US" altLang="x-none" sz="2400" dirty="0">
                <a:ea typeface="ＭＳ Ｐゴシック" charset="-128"/>
              </a:rPr>
              <a:t>Deployed by Verizon, AT&amp;T, Google</a:t>
            </a:r>
            <a:r>
              <a:rPr lang="zh-CN" altLang="en-US" sz="2400" dirty="0">
                <a:ea typeface="ＭＳ Ｐゴシック" charset="-128"/>
              </a:rPr>
              <a:t>，</a:t>
            </a:r>
            <a:endParaRPr lang="en-US" altLang="x-none" sz="2400" dirty="0">
              <a:ea typeface="ＭＳ Ｐゴシック" charset="-128"/>
            </a:endParaRPr>
          </a:p>
          <a:p>
            <a:pPr>
              <a:buFont typeface="Courier New" panose="02070309020205020404" pitchFamily="49" charset="0"/>
              <a:buChar char="o"/>
            </a:pPr>
            <a:r>
              <a:rPr lang="en-US" altLang="x-none" sz="2400" dirty="0">
                <a:ea typeface="ＭＳ Ｐゴシック" charset="-128"/>
              </a:rPr>
              <a:t>One of the largest comm. construction projects</a:t>
            </a:r>
          </a:p>
        </p:txBody>
      </p:sp>
      <p:sp>
        <p:nvSpPr>
          <p:cNvPr id="8499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AD2C6B0-26D4-0940-9DCA-FF06B515FB89}" type="slidenum">
              <a:rPr lang="en-US" altLang="x-none" sz="1200">
                <a:latin typeface="Tahoma" charset="0"/>
              </a:rPr>
              <a:pPr/>
              <a:t>8</a:t>
            </a:fld>
            <a:endParaRPr lang="en-US" altLang="x-none" sz="1200">
              <a:latin typeface="Tahoma" charset="0"/>
            </a:endParaRPr>
          </a:p>
        </p:txBody>
      </p:sp>
      <p:pic>
        <p:nvPicPr>
          <p:cNvPr id="84996" name="Picture 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1150" y="4349750"/>
            <a:ext cx="46974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4997" name="Picture 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46575" y="1758950"/>
            <a:ext cx="48101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39201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x-none">
                <a:ea typeface="ＭＳ Ｐゴシック" charset="-128"/>
              </a:rPr>
              <a:t>FTTP Architecture</a:t>
            </a:r>
          </a:p>
        </p:txBody>
      </p:sp>
      <p:sp>
        <p:nvSpPr>
          <p:cNvPr id="870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810DB7D-8EE1-5E40-8281-EA474A248582}" type="slidenum">
              <a:rPr lang="en-US" altLang="x-none" sz="1200">
                <a:latin typeface="Tahoma" charset="0"/>
              </a:rPr>
              <a:pPr/>
              <a:t>9</a:t>
            </a:fld>
            <a:endParaRPr lang="en-US" altLang="x-none" sz="1200">
              <a:latin typeface="Tahoma" charset="0"/>
            </a:endParaRPr>
          </a:p>
        </p:txBody>
      </p:sp>
      <p:pic>
        <p:nvPicPr>
          <p:cNvPr id="87043"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2150" y="1987550"/>
            <a:ext cx="79248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53140018"/>
      </p:ext>
    </p:extLst>
  </p:cSld>
  <p:clrMapOvr>
    <a:masterClrMapping/>
  </p:clrMapOvr>
</p:sld>
</file>

<file path=ppt/theme/theme1.xml><?xml version="1.0" encoding="utf-8"?>
<a:theme xmlns:a="http://schemas.openxmlformats.org/drawingml/2006/main" name="2_Kurose">
  <a:themeElements>
    <a:clrScheme name="2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2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CS433</Template>
  <TotalTime>9407</TotalTime>
  <Pages>23</Pages>
  <Words>3463</Words>
  <Application>Microsoft Macintosh PowerPoint</Application>
  <PresentationFormat>Custom</PresentationFormat>
  <Paragraphs>418</Paragraphs>
  <Slides>55</Slides>
  <Notes>50</Notes>
  <HiddenSlides>2</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8" baseType="lpstr">
      <vt:lpstr>ＭＳ Ｐゴシック</vt:lpstr>
      <vt:lpstr>新細明體</vt:lpstr>
      <vt:lpstr>宋体</vt:lpstr>
      <vt:lpstr>ZapfDingbats</vt:lpstr>
      <vt:lpstr>Arial</vt:lpstr>
      <vt:lpstr>Comic Sans MS</vt:lpstr>
      <vt:lpstr>Courier New</vt:lpstr>
      <vt:lpstr>Symbol</vt:lpstr>
      <vt:lpstr>Tahoma</vt:lpstr>
      <vt:lpstr>Times New Roman</vt:lpstr>
      <vt:lpstr>Wingdings</vt:lpstr>
      <vt:lpstr>2_Kurose</vt:lpstr>
      <vt:lpstr>Photo Editor Photo</vt:lpstr>
      <vt:lpstr>A Taxonomy of Communication Networks</vt:lpstr>
      <vt:lpstr>PowerPoint Presentation</vt:lpstr>
      <vt:lpstr>Admin.</vt:lpstr>
      <vt:lpstr>Recap</vt:lpstr>
      <vt:lpstr>Outline</vt:lpstr>
      <vt:lpstr>Internet Physical Infrastructure</vt:lpstr>
      <vt:lpstr>Access: Fiber to the x</vt:lpstr>
      <vt:lpstr>Access: Fiber to the Premises (FTTP)</vt:lpstr>
      <vt:lpstr>FTTP Architecture</vt:lpstr>
      <vt:lpstr>FTTP Architecture</vt:lpstr>
      <vt:lpstr>FTTP Architecture: To Home</vt:lpstr>
      <vt:lpstr>FTTP Architecture:  Fiber Distribution Terminal (FDT)</vt:lpstr>
      <vt:lpstr>FTTP Architecture: Central to Fiber Distribution Hub (FDH)</vt:lpstr>
      <vt:lpstr>Access: DSL</vt:lpstr>
      <vt:lpstr>Access: Wireless</vt:lpstr>
      <vt:lpstr>Access: Wireless</vt:lpstr>
      <vt:lpstr>Campus Network</vt:lpstr>
      <vt:lpstr>Data Center Networks</vt:lpstr>
      <vt:lpstr>Data Center Networks</vt:lpstr>
      <vt:lpstr>Foundation of Data Center Networks</vt:lpstr>
      <vt:lpstr>Foundation of Data Center Networks: Clos Networks</vt:lpstr>
      <vt:lpstr>Data Center Networks:  Fat-tree Networks</vt:lpstr>
      <vt:lpstr>Data Center Networks</vt:lpstr>
      <vt:lpstr>Recall: Internet Physical Infrastructure</vt:lpstr>
      <vt:lpstr>Yale Internet Connection</vt:lpstr>
      <vt:lpstr>Internet2</vt:lpstr>
      <vt:lpstr>Internet2</vt:lpstr>
      <vt:lpstr>XMU Internet Connection</vt:lpstr>
      <vt:lpstr>Qwest Backbone Map</vt:lpstr>
      <vt:lpstr>Level3 (now part of LUMEN) Network Map</vt:lpstr>
      <vt:lpstr>Internet ISP Connectivity</vt:lpstr>
      <vt:lpstr>Outline</vt:lpstr>
      <vt:lpstr>Internet (Consumer) Traffic</vt:lpstr>
      <vt:lpstr>Internet Traffic in Perspective</vt:lpstr>
      <vt:lpstr>Outline</vt:lpstr>
      <vt:lpstr>Scale</vt:lpstr>
      <vt:lpstr>Largest Internet Sites in the World </vt:lpstr>
      <vt:lpstr>Largest Internet Sites in the World </vt:lpstr>
      <vt:lpstr>General Complexity</vt:lpstr>
      <vt:lpstr>PowerPoint Presentation</vt:lpstr>
      <vt:lpstr>Centralized vs Decentralized (Price of Anarchy)</vt:lpstr>
      <vt:lpstr>Autonomous (“Selfish”) App</vt:lpstr>
      <vt:lpstr>Decentralized (“Selfish”) Users</vt:lpstr>
      <vt:lpstr>Decentralized (“Selfish”) Users</vt:lpstr>
      <vt:lpstr>Distributed vs Centralized</vt:lpstr>
      <vt:lpstr>Recall: Internet Physical Infrastructure</vt:lpstr>
      <vt:lpstr>PowerPoint Presentation</vt:lpstr>
      <vt:lpstr>Outline</vt:lpstr>
      <vt:lpstr>Taxonomy of  Communication Networks </vt:lpstr>
      <vt:lpstr>PowerPoint Presentation</vt:lpstr>
      <vt:lpstr>PowerPoint Presentation</vt:lpstr>
      <vt:lpstr>PowerPoint Presentation</vt:lpstr>
      <vt:lpstr>PowerPoint Presentation</vt:lpstr>
      <vt:lpstr>Circuit Switching: The Process</vt:lpstr>
      <vt:lpstr>PowerPoint Presentation</vt:lpstr>
    </vt:vector>
  </TitlesOfParts>
  <Company>Yale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Taxonomy of communication networks</dc:title>
  <dc:subject/>
  <dc:creator>Yang Richard Yang</dc:creator>
  <cp:keywords/>
  <dc:description/>
  <cp:lastModifiedBy>Qiao Xiang</cp:lastModifiedBy>
  <cp:revision>805</cp:revision>
  <cp:lastPrinted>2021-09-16T07:47:39Z</cp:lastPrinted>
  <dcterms:created xsi:type="dcterms:W3CDTF">1997-02-16T14:02:43Z</dcterms:created>
  <dcterms:modified xsi:type="dcterms:W3CDTF">2021-09-16T09:09:15Z</dcterms:modified>
</cp:coreProperties>
</file>